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34" r:id="rId2"/>
    <p:sldId id="331" r:id="rId3"/>
    <p:sldId id="333" r:id="rId4"/>
    <p:sldId id="302" r:id="rId5"/>
    <p:sldId id="304" r:id="rId6"/>
    <p:sldId id="259" r:id="rId7"/>
    <p:sldId id="400" r:id="rId8"/>
    <p:sldId id="341" r:id="rId9"/>
    <p:sldId id="392" r:id="rId10"/>
    <p:sldId id="342" r:id="rId11"/>
    <p:sldId id="346" r:id="rId12"/>
    <p:sldId id="343" r:id="rId13"/>
    <p:sldId id="347" r:id="rId14"/>
    <p:sldId id="363" r:id="rId15"/>
    <p:sldId id="364" r:id="rId16"/>
    <p:sldId id="408" r:id="rId17"/>
    <p:sldId id="285" r:id="rId18"/>
    <p:sldId id="289" r:id="rId19"/>
    <p:sldId id="293" r:id="rId20"/>
    <p:sldId id="3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1" autoAdjust="0"/>
    <p:restoredTop sz="94660"/>
  </p:normalViewPr>
  <p:slideViewPr>
    <p:cSldViewPr snapToGrid="0">
      <p:cViewPr varScale="1">
        <p:scale>
          <a:sx n="84" d="100"/>
          <a:sy n="84" d="100"/>
        </p:scale>
        <p:origin x="45" y="5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681C7-84EB-454C-AF00-88F06DB25D7D}" type="datetimeFigureOut">
              <a:rPr lang="en-US" smtClean="0"/>
              <a:t>11/15/2018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9AF4D-FE0A-4453-80CA-3D53584F6391}" type="slidenum">
              <a:rPr lang="en-US" smtClean="0"/>
              <a:t>‹#›</a:t>
            </a:fld>
            <a:endParaRPr lang="en-US"/>
          </a:p>
        </p:txBody>
      </p:sp>
    </p:spTree>
    <p:extLst>
      <p:ext uri="{BB962C8B-B14F-4D97-AF65-F5344CB8AC3E}">
        <p14:creationId xmlns:p14="http://schemas.microsoft.com/office/powerpoint/2010/main" val="2600442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TP:</a:t>
            </a:r>
            <a:r>
              <a:rPr lang="en-US" baseline="0"/>
              <a:t> NFTE has identified macro trends indicating that entrepreneurial skills are vital, both to a young person’s individual success and to overall economic vitality.</a:t>
            </a:r>
          </a:p>
          <a:p>
            <a:endParaRPr lang="en-US" baseline="0"/>
          </a:p>
          <a:p>
            <a:r>
              <a:rPr lang="en-US" baseline="0"/>
              <a:t>[Feel free to hone in on the stats that are most important to your audience, e.g., 1 in 3 employers for schools, 34.3% for foundations.]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855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[For your reference, here are some comparison national statistics.]</a:t>
            </a:r>
            <a:endParaRPr lang="en-US"/>
          </a:p>
          <a:p>
            <a:endParaRPr lang="en-US"/>
          </a:p>
          <a:p>
            <a:r>
              <a:rPr lang="en-US"/>
              <a:t>In the United States population: </a:t>
            </a:r>
          </a:p>
          <a:p>
            <a:r>
              <a:rPr lang="en-US"/>
              <a:t>• Only 15% of low-income high-school students complete a career-ready curriculum. (2016 The Education Trust)</a:t>
            </a:r>
          </a:p>
          <a:p>
            <a:r>
              <a:rPr lang="en-US"/>
              <a:t>• 54.8% of 16-to-24-year-olds are employed (US </a:t>
            </a:r>
            <a:r>
              <a:rPr lang="en-US" err="1"/>
              <a:t>Dept</a:t>
            </a:r>
            <a:r>
              <a:rPr lang="en-US"/>
              <a:t> of Labor, July 2017, https://www.bls.gov/news.release/youth.nr0.htm) </a:t>
            </a:r>
          </a:p>
          <a:p>
            <a:r>
              <a:rPr lang="en-US"/>
              <a:t>• 69.7% of recent high-school graduates (age 16-to-24) are enrolled in college. (US </a:t>
            </a:r>
            <a:r>
              <a:rPr lang="en-US" err="1"/>
              <a:t>Dept</a:t>
            </a:r>
            <a:r>
              <a:rPr lang="en-US"/>
              <a:t> of Labor, October 2016, https://www.bls.gov/news.release/hsgec.nr0.htm)</a:t>
            </a:r>
          </a:p>
          <a:p>
            <a:r>
              <a:rPr lang="en-US"/>
              <a:t>• Only 2% of youth aged 16–24 were self-employed in 2015. (2016 U.S. Bureau of Labor Statistics)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071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TP: </a:t>
            </a:r>
          </a:p>
          <a:p>
            <a:pPr marL="171450" indent="-171450">
              <a:buFont typeface="Arial" panose="020B0604020202020204" pitchFamily="34" charset="0"/>
              <a:buChar char="•"/>
            </a:pPr>
            <a:r>
              <a:rPr lang="en-US"/>
              <a:t>NFTE’s head of Research</a:t>
            </a:r>
            <a:r>
              <a:rPr lang="en-US" baseline="0"/>
              <a:t> and Evaluation likes to say that since NFTE’s founding, we’ve been doing something very unique, but we didn’t really talk about it in the right way until recently. </a:t>
            </a:r>
          </a:p>
          <a:p>
            <a:pPr marL="171450" indent="-171450">
              <a:buFont typeface="Arial" panose="020B0604020202020204" pitchFamily="34" charset="0"/>
              <a:buChar char="•"/>
            </a:pPr>
            <a:r>
              <a:rPr lang="en-US"/>
              <a:t>NFTE’s impact is helping young people to develop</a:t>
            </a:r>
            <a:r>
              <a:rPr lang="en-US" baseline="0"/>
              <a:t> the entrepreneurial mindset, a set of noncognitive skills that have been shown to support short- and long-term academic and career success.</a:t>
            </a:r>
          </a:p>
          <a:p>
            <a:pPr marL="171450" indent="-171450">
              <a:buFont typeface="Arial" panose="020B0604020202020204" pitchFamily="34" charset="0"/>
              <a:buChar char="•"/>
            </a:pPr>
            <a:r>
              <a:rPr lang="en-US" baseline="0"/>
              <a:t>The entrepreneurial mindset provides the foundation for young people to succeed in a variety of ways, as you saw in NFTE’s impact data a few slides earlier (success in school, in employment, in starting businesses).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26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TP: </a:t>
            </a:r>
          </a:p>
          <a:p>
            <a:pPr marL="171450" indent="-171450">
              <a:buFont typeface="Arial" panose="020B0604020202020204" pitchFamily="34" charset="0"/>
              <a:buChar char="•"/>
            </a:pPr>
            <a:r>
              <a:rPr lang="en-US"/>
              <a:t>NFTE’s Pathway is a portfolio</a:t>
            </a:r>
            <a:r>
              <a:rPr lang="en-US" baseline="0"/>
              <a:t> of programs designed to activate and develop the entrepreneurial mindset in young people, with increasing depth as we move from Awareness programs into Exposure, Expertise, and Application programs.</a:t>
            </a:r>
          </a:p>
          <a:p>
            <a:pPr marL="171450" indent="-171450">
              <a:buFont typeface="Arial" panose="020B0604020202020204" pitchFamily="34" charset="0"/>
              <a:buChar char="•"/>
            </a:pPr>
            <a:r>
              <a:rPr lang="en-US" baseline="0"/>
              <a:t>NFTE allows schools to select whatever programs best align with schedules and priorities.</a:t>
            </a:r>
          </a:p>
          <a:p>
            <a:pPr marL="171450" indent="-171450">
              <a:buFont typeface="Arial" panose="020B0604020202020204" pitchFamily="34" charset="0"/>
              <a:buChar char="•"/>
            </a:pPr>
            <a:r>
              <a:rPr lang="en-US" baseline="0"/>
              <a:t>Should a district or school also want the option of certification, Entrepreneurship 1 and Entrepreneurship 2 offer this option, preparing students to take the </a:t>
            </a:r>
            <a:r>
              <a:rPr lang="en-US" baseline="0" err="1"/>
              <a:t>Certiport</a:t>
            </a:r>
            <a:r>
              <a:rPr lang="en-US" baseline="0"/>
              <a:t> Entrepreneurship and Small Business exam. The American Council on Education (ACE) has approved the exam for three introductory level college credits. Students who pass are eligible to receive those credits from 1,800 ACE member colleges.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24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7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978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4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TP:</a:t>
            </a:r>
          </a:p>
          <a:p>
            <a:pPr marL="171450" indent="-171450">
              <a:buFont typeface="Arial" panose="020B0604020202020204" pitchFamily="34" charset="0"/>
              <a:buChar char="•"/>
            </a:pPr>
            <a:r>
              <a:rPr lang="en-US"/>
              <a:t>Activating </a:t>
            </a:r>
            <a:r>
              <a:rPr lang="en-US" baseline="0"/>
              <a:t>the entrepreneurial mindset in young people begins with teachers who model the mindset to students in inspiring ways. This requires a new model of NFTE teacher support. </a:t>
            </a:r>
          </a:p>
          <a:p>
            <a:pPr marL="171450" indent="-171450">
              <a:buFont typeface="Arial" panose="020B0604020202020204" pitchFamily="34" charset="0"/>
              <a:buChar char="•"/>
            </a:pPr>
            <a:r>
              <a:rPr lang="en-US" baseline="0"/>
              <a:t>Research indicates that teachers learn best from other teachers. Our new Entrepreneurial Teacher Corps takes this to heart, with the most successful seasoned NFTE educators acting as Master Educators and Lead Teachers to support all NFTE teachers.</a:t>
            </a:r>
          </a:p>
          <a:p>
            <a:pPr marL="171450" indent="-171450">
              <a:buFont typeface="Arial" panose="020B0604020202020204" pitchFamily="34" charset="0"/>
              <a:buChar char="•"/>
            </a:pPr>
            <a:r>
              <a:rPr lang="en-US" baseline="0"/>
              <a:t>Our new model focuses heavily on instructional practices that drive student success (in addition to content-focused training)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6D8A6-BBC5-B447-9D43-2DE71FF7ED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547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078855" y="2611015"/>
            <a:ext cx="6022694" cy="1134320"/>
          </a:xfrm>
          <a:prstGeom prst="rect">
            <a:avLst/>
          </a:prstGeom>
        </p:spPr>
        <p:txBody>
          <a:bodyPr anchor="b"/>
          <a:lstStyle>
            <a:lvl1pPr algn="l">
              <a:defRPr sz="4400" b="1" i="0" baseline="0">
                <a:solidFill>
                  <a:schemeClr val="bg1"/>
                </a:solidFill>
                <a:latin typeface="Arial"/>
                <a:ea typeface="Arial"/>
                <a:cs typeface="Arial"/>
              </a:defRPr>
            </a:lvl1pPr>
          </a:lstStyle>
          <a:p>
            <a:r>
              <a:rPr lang="en-US"/>
              <a:t>Presentation Title</a:t>
            </a:r>
          </a:p>
        </p:txBody>
      </p:sp>
      <p:sp>
        <p:nvSpPr>
          <p:cNvPr id="5" name="Footer Placeholder 4"/>
          <p:cNvSpPr>
            <a:spLocks noGrp="1"/>
          </p:cNvSpPr>
          <p:nvPr>
            <p:ph type="ftr" sz="quarter" idx="11"/>
          </p:nvPr>
        </p:nvSpPr>
        <p:spPr/>
        <p:txBody>
          <a:bodyPr/>
          <a:lstStyle/>
          <a:p>
            <a:r>
              <a:rPr lang="en-US"/>
              <a:t>NFTE Sales Deck Presentation</a:t>
            </a:r>
          </a:p>
        </p:txBody>
      </p:sp>
      <p:sp>
        <p:nvSpPr>
          <p:cNvPr id="6" name="Slide Number Placeholder 5"/>
          <p:cNvSpPr>
            <a:spLocks noGrp="1"/>
          </p:cNvSpPr>
          <p:nvPr>
            <p:ph type="sldNum" sz="quarter" idx="12"/>
          </p:nvPr>
        </p:nvSpPr>
        <p:spPr/>
        <p:txBody>
          <a:bodyPr/>
          <a:lstStyle/>
          <a:p>
            <a:fld id="{D78A5CDE-383E-6942-9186-97B605B30D9A}" type="slidenum">
              <a:rPr lang="en-US" smtClean="0"/>
              <a:t>‹#›</a:t>
            </a:fld>
            <a:endParaRPr lang="en-US"/>
          </a:p>
        </p:txBody>
      </p:sp>
      <p:sp>
        <p:nvSpPr>
          <p:cNvPr id="9" name="Text Placeholder 8"/>
          <p:cNvSpPr>
            <a:spLocks noGrp="1"/>
          </p:cNvSpPr>
          <p:nvPr>
            <p:ph type="body" sz="quarter" idx="13" hasCustomPrompt="1"/>
          </p:nvPr>
        </p:nvSpPr>
        <p:spPr>
          <a:xfrm>
            <a:off x="6078855" y="3806599"/>
            <a:ext cx="2001838" cy="825036"/>
          </a:xfrm>
          <a:prstGeom prst="rect">
            <a:avLst/>
          </a:prstGeom>
          <a:noFill/>
        </p:spPr>
        <p:txBody>
          <a:bodyPr/>
          <a:lstStyle>
            <a:lvl1pPr marL="0" indent="0">
              <a:buFontTx/>
              <a:buNone/>
              <a:defRPr sz="2400" b="0" i="0" baseline="0">
                <a:solidFill>
                  <a:srgbClr val="FF5F4B"/>
                </a:solidFill>
                <a:latin typeface="Circular Std Book" charset="0"/>
                <a:ea typeface="Circular Std Book" charset="0"/>
                <a:cs typeface="Circular Std Book" charset="0"/>
              </a:defRPr>
            </a:lvl1pPr>
          </a:lstStyle>
          <a:p>
            <a:pPr lvl="0"/>
            <a:r>
              <a:rPr lang="en-US"/>
              <a:t>Subhead</a:t>
            </a:r>
          </a:p>
          <a:p>
            <a:pPr lvl="0"/>
            <a:r>
              <a:rPr lang="en-US"/>
              <a:t>Date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50" y="2796606"/>
            <a:ext cx="3296351" cy="1264787"/>
          </a:xfrm>
          <a:prstGeom prst="rect">
            <a:avLst/>
          </a:prstGeom>
        </p:spPr>
      </p:pic>
    </p:spTree>
    <p:extLst>
      <p:ext uri="{BB962C8B-B14F-4D97-AF65-F5344CB8AC3E}">
        <p14:creationId xmlns:p14="http://schemas.microsoft.com/office/powerpoint/2010/main" val="63070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NFTE Sales Deck Presentation</a:t>
            </a:r>
          </a:p>
        </p:txBody>
      </p:sp>
      <p:sp>
        <p:nvSpPr>
          <p:cNvPr id="4" name="Slide Number Placeholder 3"/>
          <p:cNvSpPr>
            <a:spLocks noGrp="1"/>
          </p:cNvSpPr>
          <p:nvPr>
            <p:ph type="sldNum" sz="quarter" idx="11"/>
          </p:nvPr>
        </p:nvSpPr>
        <p:spPr/>
        <p:txBody>
          <a:bodyPr/>
          <a:lstStyle/>
          <a:p>
            <a:fld id="{D78A5CDE-383E-6942-9186-97B605B30D9A}" type="slidenum">
              <a:rPr lang="en-US" smtClean="0"/>
              <a:t>‹#›</a:t>
            </a:fld>
            <a:endParaRPr lang="en-US"/>
          </a:p>
        </p:txBody>
      </p:sp>
      <p:sp>
        <p:nvSpPr>
          <p:cNvPr id="2" name="Title 1"/>
          <p:cNvSpPr>
            <a:spLocks noGrp="1"/>
          </p:cNvSpPr>
          <p:nvPr>
            <p:ph type="title"/>
          </p:nvPr>
        </p:nvSpPr>
        <p:spPr>
          <a:xfrm>
            <a:off x="838200" y="3162300"/>
            <a:ext cx="10515600" cy="783450"/>
          </a:xfrm>
          <a:prstGeom prst="rect">
            <a:avLst/>
          </a:prstGeom>
        </p:spPr>
        <p:txBody>
          <a:bodyPr/>
          <a:lstStyle>
            <a:lvl1pPr algn="ctr">
              <a:defRPr b="1" i="0">
                <a:solidFill>
                  <a:srgbClr val="4C12A1"/>
                </a:solidFill>
                <a:latin typeface="Arial" charset="0"/>
                <a:ea typeface="Arial" charset="0"/>
                <a:cs typeface="Arial"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Tree>
    <p:extLst>
      <p:ext uri="{BB962C8B-B14F-4D97-AF65-F5344CB8AC3E}">
        <p14:creationId xmlns:p14="http://schemas.microsoft.com/office/powerpoint/2010/main" val="3391322231"/>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47546" y="2794310"/>
            <a:ext cx="5257800" cy="1485900"/>
          </a:xfrm>
          <a:prstGeom prst="rect">
            <a:avLst/>
          </a:prstGeom>
        </p:spPr>
        <p:txBody>
          <a:bodyPr/>
          <a:lstStyle>
            <a:lvl1pPr algn="l">
              <a:defRPr b="1" i="0">
                <a:solidFill>
                  <a:srgbClr val="FF5C39"/>
                </a:solidFill>
                <a:latin typeface="Arial" charset="0"/>
                <a:ea typeface="Arial" charset="0"/>
                <a:cs typeface="Arial"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
        <p:nvSpPr>
          <p:cNvPr id="9" name="Picture Placeholder 8"/>
          <p:cNvSpPr>
            <a:spLocks noGrp="1"/>
          </p:cNvSpPr>
          <p:nvPr>
            <p:ph type="pic" sz="quarter" idx="12"/>
          </p:nvPr>
        </p:nvSpPr>
        <p:spPr>
          <a:xfrm>
            <a:off x="5230851" y="0"/>
            <a:ext cx="6972300" cy="6858000"/>
          </a:xfrm>
          <a:prstGeom prst="rect">
            <a:avLst/>
          </a:prstGeom>
        </p:spPr>
        <p:txBody>
          <a:bodyPr/>
          <a:lstStyle/>
          <a:p>
            <a:endParaRPr lang="en-US"/>
          </a:p>
        </p:txBody>
      </p:sp>
    </p:spTree>
    <p:extLst>
      <p:ext uri="{BB962C8B-B14F-4D97-AF65-F5344CB8AC3E}">
        <p14:creationId xmlns:p14="http://schemas.microsoft.com/office/powerpoint/2010/main" val="3509188377"/>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urple Backgroun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NFTE Sales Deck Presentation</a:t>
            </a:r>
          </a:p>
        </p:txBody>
      </p:sp>
      <p:sp>
        <p:nvSpPr>
          <p:cNvPr id="4" name="Slide Number Placeholder 3"/>
          <p:cNvSpPr>
            <a:spLocks noGrp="1"/>
          </p:cNvSpPr>
          <p:nvPr>
            <p:ph type="sldNum" sz="quarter" idx="11"/>
          </p:nvPr>
        </p:nvSpPr>
        <p:spPr/>
        <p:txBody>
          <a:bodyPr/>
          <a:lstStyle/>
          <a:p>
            <a:fld id="{D78A5CDE-383E-6942-9186-97B605B30D9A}" type="slidenum">
              <a:rPr lang="en-US" smtClean="0"/>
              <a:t>‹#›</a:t>
            </a:fld>
            <a:endParaRPr lang="en-US"/>
          </a:p>
        </p:txBody>
      </p:sp>
      <p:sp>
        <p:nvSpPr>
          <p:cNvPr id="5" name="Rectangle 4"/>
          <p:cNvSpPr/>
          <p:nvPr userDrawn="1"/>
        </p:nvSpPr>
        <p:spPr>
          <a:xfrm>
            <a:off x="0" y="0"/>
            <a:ext cx="12192000" cy="6858000"/>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C12A1"/>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02593"/>
            <a:ext cx="889711" cy="341376"/>
          </a:xfrm>
          <a:prstGeom prst="rect">
            <a:avLst/>
          </a:prstGeom>
        </p:spPr>
      </p:pic>
    </p:spTree>
    <p:extLst>
      <p:ext uri="{BB962C8B-B14F-4D97-AF65-F5344CB8AC3E}">
        <p14:creationId xmlns:p14="http://schemas.microsoft.com/office/powerpoint/2010/main" val="4208185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e Entrepreneurial Generatio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NFTE Sales Deck Presentation</a:t>
            </a:r>
          </a:p>
        </p:txBody>
      </p:sp>
      <p:sp>
        <p:nvSpPr>
          <p:cNvPr id="4" name="Slide Number Placeholder 3"/>
          <p:cNvSpPr>
            <a:spLocks noGrp="1"/>
          </p:cNvSpPr>
          <p:nvPr>
            <p:ph type="sldNum" sz="quarter" idx="11"/>
          </p:nvPr>
        </p:nvSpPr>
        <p:spPr/>
        <p:txBody>
          <a:bodyPr/>
          <a:lstStyle/>
          <a:p>
            <a:fld id="{D78A5CDE-383E-6942-9186-97B605B30D9A}" type="slidenum">
              <a:rPr lang="en-US" smtClean="0"/>
              <a:t>‹#›</a:t>
            </a:fld>
            <a:endParaRPr lang="en-US"/>
          </a:p>
        </p:txBody>
      </p:sp>
      <p:sp>
        <p:nvSpPr>
          <p:cNvPr id="10" name="Picture Placeholder 9"/>
          <p:cNvSpPr>
            <a:spLocks noGrp="1"/>
          </p:cNvSpPr>
          <p:nvPr>
            <p:ph type="pic" sz="quarter" idx="12"/>
          </p:nvPr>
        </p:nvSpPr>
        <p:spPr>
          <a:xfrm>
            <a:off x="457200" y="2019300"/>
            <a:ext cx="3619500" cy="3695700"/>
          </a:xfrm>
          <a:prstGeom prst="rect">
            <a:avLst/>
          </a:prstGeom>
        </p:spPr>
        <p:txBody>
          <a:bodyPr/>
          <a:lstStyle/>
          <a:p>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
        <p:nvSpPr>
          <p:cNvPr id="8" name="Title 1"/>
          <p:cNvSpPr>
            <a:spLocks noGrp="1"/>
          </p:cNvSpPr>
          <p:nvPr>
            <p:ph type="title" hasCustomPrompt="1"/>
          </p:nvPr>
        </p:nvSpPr>
        <p:spPr>
          <a:xfrm>
            <a:off x="346628" y="345474"/>
            <a:ext cx="11616772" cy="527362"/>
          </a:xfrm>
          <a:prstGeom prst="rect">
            <a:avLst/>
          </a:prstGeom>
        </p:spPr>
        <p:txBody>
          <a:bodyPr/>
          <a:lstStyle>
            <a:lvl1pPr>
              <a:defRPr sz="4000" b="1" i="0" baseline="0">
                <a:solidFill>
                  <a:srgbClr val="FF5C39"/>
                </a:solidFill>
                <a:latin typeface="Arial"/>
                <a:ea typeface="Arial"/>
                <a:cs typeface="Arial"/>
              </a:defRPr>
            </a:lvl1pPr>
          </a:lstStyle>
          <a:p>
            <a:r>
              <a:rPr lang="en-US"/>
              <a:t>The Entrepreneurial Generation</a:t>
            </a:r>
          </a:p>
        </p:txBody>
      </p:sp>
      <p:sp>
        <p:nvSpPr>
          <p:cNvPr id="11" name="Text Placeholder 4"/>
          <p:cNvSpPr>
            <a:spLocks noGrp="1"/>
          </p:cNvSpPr>
          <p:nvPr>
            <p:ph type="body" sz="quarter" idx="13" hasCustomPrompt="1"/>
          </p:nvPr>
        </p:nvSpPr>
        <p:spPr>
          <a:xfrm>
            <a:off x="365678" y="985693"/>
            <a:ext cx="6991350" cy="533400"/>
          </a:xfrm>
          <a:prstGeom prst="rect">
            <a:avLst/>
          </a:prstGeom>
        </p:spPr>
        <p:txBody>
          <a:bodyPr/>
          <a:lstStyle>
            <a:lvl1pPr marL="0" indent="0">
              <a:buNone/>
              <a:defRPr b="1" i="0">
                <a:solidFill>
                  <a:srgbClr val="4C12A1"/>
                </a:solidFill>
                <a:latin typeface="Arial" charset="0"/>
                <a:ea typeface="Arial" charset="0"/>
                <a:cs typeface="Arial" charset="0"/>
              </a:defRPr>
            </a:lvl1pPr>
          </a:lstStyle>
          <a:p>
            <a:pPr lvl="0"/>
            <a:r>
              <a:rPr lang="en-US"/>
              <a:t>Student Name</a:t>
            </a:r>
          </a:p>
        </p:txBody>
      </p:sp>
    </p:spTree>
    <p:extLst>
      <p:ext uri="{BB962C8B-B14F-4D97-AF65-F5344CB8AC3E}">
        <p14:creationId xmlns:p14="http://schemas.microsoft.com/office/powerpoint/2010/main" val="39401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78855" y="2611015"/>
            <a:ext cx="6022694" cy="1134320"/>
          </a:xfrm>
          <a:prstGeom prst="rect">
            <a:avLst/>
          </a:prstGeom>
        </p:spPr>
        <p:txBody>
          <a:bodyPr anchor="b"/>
          <a:lstStyle>
            <a:lvl1pPr algn="l">
              <a:defRPr sz="4400" b="1" i="0" baseline="0">
                <a:solidFill>
                  <a:srgbClr val="3E0D7E"/>
                </a:solidFill>
                <a:latin typeface="Arial"/>
                <a:ea typeface="Arial"/>
                <a:cs typeface="Arial"/>
              </a:defRPr>
            </a:lvl1pPr>
          </a:lstStyle>
          <a:p>
            <a:r>
              <a:rPr lang="en-US"/>
              <a:t>Presentation Title</a:t>
            </a:r>
          </a:p>
        </p:txBody>
      </p:sp>
      <p:sp>
        <p:nvSpPr>
          <p:cNvPr id="5" name="Footer Placeholder 4"/>
          <p:cNvSpPr>
            <a:spLocks noGrp="1"/>
          </p:cNvSpPr>
          <p:nvPr>
            <p:ph type="ftr" sz="quarter" idx="11"/>
          </p:nvPr>
        </p:nvSpPr>
        <p:spPr/>
        <p:txBody>
          <a:bodyPr/>
          <a:lstStyle/>
          <a:p>
            <a:r>
              <a:rPr lang="en-US"/>
              <a:t>NFTE Sales Deck Presentation</a:t>
            </a:r>
          </a:p>
        </p:txBody>
      </p:sp>
      <p:sp>
        <p:nvSpPr>
          <p:cNvPr id="6" name="Slide Number Placeholder 5"/>
          <p:cNvSpPr>
            <a:spLocks noGrp="1"/>
          </p:cNvSpPr>
          <p:nvPr>
            <p:ph type="sldNum" sz="quarter" idx="12"/>
          </p:nvPr>
        </p:nvSpPr>
        <p:spPr/>
        <p:txBody>
          <a:bodyPr/>
          <a:lstStyle/>
          <a:p>
            <a:fld id="{D78A5CDE-383E-6942-9186-97B605B30D9A}" type="slidenum">
              <a:rPr lang="en-US" smtClean="0"/>
              <a:t>‹#›</a:t>
            </a:fld>
            <a:endParaRPr lang="en-US"/>
          </a:p>
        </p:txBody>
      </p:sp>
      <p:sp>
        <p:nvSpPr>
          <p:cNvPr id="9" name="Text Placeholder 8"/>
          <p:cNvSpPr>
            <a:spLocks noGrp="1"/>
          </p:cNvSpPr>
          <p:nvPr>
            <p:ph type="body" sz="quarter" idx="13" hasCustomPrompt="1"/>
          </p:nvPr>
        </p:nvSpPr>
        <p:spPr>
          <a:xfrm>
            <a:off x="6078855" y="3806599"/>
            <a:ext cx="2001838" cy="825036"/>
          </a:xfrm>
          <a:prstGeom prst="rect">
            <a:avLst/>
          </a:prstGeom>
          <a:noFill/>
        </p:spPr>
        <p:txBody>
          <a:bodyPr/>
          <a:lstStyle>
            <a:lvl1pPr marL="0" indent="0">
              <a:buFontTx/>
              <a:buNone/>
              <a:defRPr sz="2400" b="0" i="0" baseline="0">
                <a:solidFill>
                  <a:srgbClr val="FF5F4B"/>
                </a:solidFill>
                <a:latin typeface="Circular Std Book" charset="0"/>
                <a:ea typeface="Circular Std Book" charset="0"/>
                <a:cs typeface="Circular Std Book" charset="0"/>
              </a:defRPr>
            </a:lvl1pPr>
          </a:lstStyle>
          <a:p>
            <a:pPr lvl="0"/>
            <a:r>
              <a:rPr lang="en-US"/>
              <a:t>Subhead</a:t>
            </a:r>
          </a:p>
          <a:p>
            <a:pPr lvl="0"/>
            <a:r>
              <a:rPr lang="en-US"/>
              <a:t>Date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249" y="2796606"/>
            <a:ext cx="3296351" cy="1264787"/>
          </a:xfrm>
          <a:prstGeom prst="rect">
            <a:avLst/>
          </a:prstGeom>
        </p:spPr>
      </p:pic>
    </p:spTree>
    <p:extLst>
      <p:ext uri="{BB962C8B-B14F-4D97-AF65-F5344CB8AC3E}">
        <p14:creationId xmlns:p14="http://schemas.microsoft.com/office/powerpoint/2010/main" val="167270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ttern Background - Orange Typ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ooter Placeholder 3"/>
          <p:cNvSpPr>
            <a:spLocks noGrp="1"/>
          </p:cNvSpPr>
          <p:nvPr>
            <p:ph type="ftr" sz="quarter" idx="11"/>
          </p:nvPr>
        </p:nvSpPr>
        <p:spPr/>
        <p:txBody>
          <a:bodyPr/>
          <a:lstStyle/>
          <a:p>
            <a:r>
              <a:rPr lang="en-US"/>
              <a:t>NFTE Sales Deck Presentation</a:t>
            </a:r>
          </a:p>
        </p:txBody>
      </p:sp>
      <p:sp>
        <p:nvSpPr>
          <p:cNvPr id="5" name="Slide Number Placeholder 4"/>
          <p:cNvSpPr>
            <a:spLocks noGrp="1"/>
          </p:cNvSpPr>
          <p:nvPr>
            <p:ph type="sldNum" sz="quarter" idx="12"/>
          </p:nvPr>
        </p:nvSpPr>
        <p:spPr/>
        <p:txBody>
          <a:bodyPr/>
          <a:lstStyle/>
          <a:p>
            <a:fld id="{D78A5CDE-383E-6942-9186-97B605B30D9A}" type="slidenum">
              <a:rPr lang="en-US" smtClean="0"/>
              <a:t>‹#›</a:t>
            </a:fld>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6302593"/>
            <a:ext cx="889711" cy="341376"/>
          </a:xfrm>
          <a:prstGeom prst="rect">
            <a:avLst/>
          </a:prstGeom>
        </p:spPr>
      </p:pic>
      <p:sp>
        <p:nvSpPr>
          <p:cNvPr id="11" name="Text Placeholder 10"/>
          <p:cNvSpPr>
            <a:spLocks noGrp="1"/>
          </p:cNvSpPr>
          <p:nvPr>
            <p:ph type="body" sz="quarter" idx="13" hasCustomPrompt="1"/>
          </p:nvPr>
        </p:nvSpPr>
        <p:spPr>
          <a:xfrm>
            <a:off x="679049" y="1563470"/>
            <a:ext cx="10833902" cy="3484563"/>
          </a:xfrm>
          <a:prstGeom prst="rect">
            <a:avLst/>
          </a:prstGeom>
        </p:spPr>
        <p:txBody>
          <a:bodyPr/>
          <a:lstStyle>
            <a:lvl1pPr marL="0" indent="0">
              <a:buFontTx/>
              <a:buNone/>
              <a:defRPr sz="4400" b="1" i="0" baseline="0">
                <a:solidFill>
                  <a:srgbClr val="FF5F4B"/>
                </a:solidFill>
                <a:latin typeface="Arial"/>
                <a:ea typeface="Arial"/>
                <a:cs typeface="Arial"/>
              </a:defRPr>
            </a:lvl1pPr>
          </a:lstStyle>
          <a:p>
            <a:pPr lvl="0"/>
            <a:r>
              <a:rPr lang="en-US"/>
              <a:t>Short and direct messaging should go in this text box.</a:t>
            </a:r>
          </a:p>
        </p:txBody>
      </p:sp>
    </p:spTree>
    <p:extLst>
      <p:ext uri="{BB962C8B-B14F-4D97-AF65-F5344CB8AC3E}">
        <p14:creationId xmlns:p14="http://schemas.microsoft.com/office/powerpoint/2010/main" val="27689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 Templat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038600" y="6410780"/>
            <a:ext cx="4114800" cy="365125"/>
          </a:xfrm>
        </p:spPr>
        <p:txBody>
          <a:bodyPr/>
          <a:lstStyle/>
          <a:p>
            <a:r>
              <a:rPr lang="en-US"/>
              <a:t>NFTE Sales Deck Presentation</a:t>
            </a:r>
          </a:p>
        </p:txBody>
      </p:sp>
      <p:sp>
        <p:nvSpPr>
          <p:cNvPr id="4" name="Slide Number Placeholder 3"/>
          <p:cNvSpPr>
            <a:spLocks noGrp="1"/>
          </p:cNvSpPr>
          <p:nvPr>
            <p:ph type="sldNum" sz="quarter" idx="11"/>
          </p:nvPr>
        </p:nvSpPr>
        <p:spPr>
          <a:xfrm>
            <a:off x="9093200" y="6410780"/>
            <a:ext cx="2743200" cy="365125"/>
          </a:xfrm>
        </p:spPr>
        <p:txBody>
          <a:bodyPr/>
          <a:lstStyle/>
          <a:p>
            <a:fld id="{D78A5CDE-383E-6942-9186-97B605B30D9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
        <p:nvSpPr>
          <p:cNvPr id="5" name="Rectangle 4"/>
          <p:cNvSpPr/>
          <p:nvPr userDrawn="1"/>
        </p:nvSpPr>
        <p:spPr>
          <a:xfrm>
            <a:off x="705206" y="1065163"/>
            <a:ext cx="10789920" cy="155134"/>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39"/>
              </a:solidFill>
            </a:endParaRPr>
          </a:p>
        </p:txBody>
      </p:sp>
      <p:sp>
        <p:nvSpPr>
          <p:cNvPr id="7" name="Triangle 6"/>
          <p:cNvSpPr/>
          <p:nvPr userDrawn="1"/>
        </p:nvSpPr>
        <p:spPr>
          <a:xfrm rot="5400000">
            <a:off x="11427548" y="999941"/>
            <a:ext cx="330103" cy="284571"/>
          </a:xfrm>
          <a:prstGeom prst="triangle">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39"/>
              </a:solidFill>
            </a:endParaRPr>
          </a:p>
        </p:txBody>
      </p:sp>
      <p:sp>
        <p:nvSpPr>
          <p:cNvPr id="8" name="Oval 7"/>
          <p:cNvSpPr/>
          <p:nvPr userDrawn="1"/>
        </p:nvSpPr>
        <p:spPr>
          <a:xfrm rot="10800000">
            <a:off x="454973" y="1064158"/>
            <a:ext cx="156139" cy="156139"/>
          </a:xfrm>
          <a:prstGeom prst="ellipse">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346628" y="345474"/>
            <a:ext cx="11616772" cy="527362"/>
          </a:xfrm>
          <a:prstGeom prst="rect">
            <a:avLst/>
          </a:prstGeom>
        </p:spPr>
        <p:txBody>
          <a:bodyPr/>
          <a:lstStyle>
            <a:lvl1pPr>
              <a:defRPr sz="3500" b="1" i="0" baseline="0">
                <a:solidFill>
                  <a:srgbClr val="4C12A1"/>
                </a:solidFill>
                <a:latin typeface="Arial"/>
                <a:ea typeface="Arial"/>
                <a:cs typeface="Arial"/>
              </a:defRPr>
            </a:lvl1pPr>
          </a:lstStyle>
          <a:p>
            <a:r>
              <a:rPr lang="en-US"/>
              <a:t>Header Title Here</a:t>
            </a:r>
          </a:p>
        </p:txBody>
      </p:sp>
    </p:spTree>
    <p:extLst>
      <p:ext uri="{BB962C8B-B14F-4D97-AF65-F5344CB8AC3E}">
        <p14:creationId xmlns:p14="http://schemas.microsoft.com/office/powerpoint/2010/main" val="201067761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s of title Standard Slide Templat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038600" y="6410780"/>
            <a:ext cx="4114800" cy="365125"/>
          </a:xfrm>
        </p:spPr>
        <p:txBody>
          <a:bodyPr/>
          <a:lstStyle/>
          <a:p>
            <a:r>
              <a:rPr lang="en-US"/>
              <a:t>NFTE Sales Deck Presentation</a:t>
            </a:r>
          </a:p>
        </p:txBody>
      </p:sp>
      <p:sp>
        <p:nvSpPr>
          <p:cNvPr id="4" name="Slide Number Placeholder 3"/>
          <p:cNvSpPr>
            <a:spLocks noGrp="1"/>
          </p:cNvSpPr>
          <p:nvPr>
            <p:ph type="sldNum" sz="quarter" idx="11"/>
          </p:nvPr>
        </p:nvSpPr>
        <p:spPr>
          <a:xfrm>
            <a:off x="9093200" y="6410780"/>
            <a:ext cx="2743200" cy="365125"/>
          </a:xfrm>
        </p:spPr>
        <p:txBody>
          <a:bodyPr/>
          <a:lstStyle/>
          <a:p>
            <a:fld id="{D78A5CDE-383E-6942-9186-97B605B30D9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
        <p:nvSpPr>
          <p:cNvPr id="5" name="Rectangle 4"/>
          <p:cNvSpPr/>
          <p:nvPr userDrawn="1"/>
        </p:nvSpPr>
        <p:spPr>
          <a:xfrm>
            <a:off x="705206" y="1538886"/>
            <a:ext cx="10789920" cy="155134"/>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39"/>
              </a:solidFill>
            </a:endParaRPr>
          </a:p>
        </p:txBody>
      </p:sp>
      <p:sp>
        <p:nvSpPr>
          <p:cNvPr id="7" name="Triangle 6"/>
          <p:cNvSpPr/>
          <p:nvPr userDrawn="1"/>
        </p:nvSpPr>
        <p:spPr>
          <a:xfrm rot="5400000">
            <a:off x="11427548" y="1473664"/>
            <a:ext cx="330103" cy="284571"/>
          </a:xfrm>
          <a:prstGeom prst="triangle">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C39"/>
              </a:solidFill>
            </a:endParaRPr>
          </a:p>
        </p:txBody>
      </p:sp>
      <p:sp>
        <p:nvSpPr>
          <p:cNvPr id="8" name="Oval 7"/>
          <p:cNvSpPr/>
          <p:nvPr userDrawn="1"/>
        </p:nvSpPr>
        <p:spPr>
          <a:xfrm rot="10800000">
            <a:off x="454973" y="1537881"/>
            <a:ext cx="156139" cy="156139"/>
          </a:xfrm>
          <a:prstGeom prst="ellipse">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346628" y="345474"/>
            <a:ext cx="11616772" cy="1193412"/>
          </a:xfrm>
          <a:prstGeom prst="rect">
            <a:avLst/>
          </a:prstGeom>
        </p:spPr>
        <p:txBody>
          <a:bodyPr/>
          <a:lstStyle>
            <a:lvl1pPr>
              <a:defRPr sz="3500" b="1" i="0" baseline="0">
                <a:solidFill>
                  <a:srgbClr val="4C12A1"/>
                </a:solidFill>
                <a:latin typeface="Arial"/>
                <a:ea typeface="Arial"/>
                <a:cs typeface="Arial"/>
              </a:defRPr>
            </a:lvl1pPr>
          </a:lstStyle>
          <a:p>
            <a:r>
              <a:rPr lang="en-US"/>
              <a:t>Header Title Here</a:t>
            </a:r>
          </a:p>
        </p:txBody>
      </p:sp>
    </p:spTree>
    <p:extLst>
      <p:ext uri="{BB962C8B-B14F-4D97-AF65-F5344CB8AC3E}">
        <p14:creationId xmlns:p14="http://schemas.microsoft.com/office/powerpoint/2010/main" val="1958247983"/>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038600" y="6410780"/>
            <a:ext cx="4114800" cy="365125"/>
          </a:xfrm>
        </p:spPr>
        <p:txBody>
          <a:bodyPr/>
          <a:lstStyle/>
          <a:p>
            <a:r>
              <a:rPr lang="en-US"/>
              <a:t>NFTE Sales Deck Presentation</a:t>
            </a:r>
          </a:p>
        </p:txBody>
      </p:sp>
      <p:sp>
        <p:nvSpPr>
          <p:cNvPr id="4" name="Slide Number Placeholder 3"/>
          <p:cNvSpPr>
            <a:spLocks noGrp="1"/>
          </p:cNvSpPr>
          <p:nvPr>
            <p:ph type="sldNum" sz="quarter" idx="11"/>
          </p:nvPr>
        </p:nvSpPr>
        <p:spPr>
          <a:xfrm>
            <a:off x="9093200" y="6410780"/>
            <a:ext cx="2743200" cy="365125"/>
          </a:xfrm>
        </p:spPr>
        <p:txBody>
          <a:bodyPr/>
          <a:lstStyle/>
          <a:p>
            <a:fld id="{D78A5CDE-383E-6942-9186-97B605B30D9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Tree>
    <p:extLst>
      <p:ext uri="{BB962C8B-B14F-4D97-AF65-F5344CB8AC3E}">
        <p14:creationId xmlns:p14="http://schemas.microsoft.com/office/powerpoint/2010/main" val="3070088403"/>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246134"/>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lunteer Perspective - W/ Headsho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038600" y="6410780"/>
            <a:ext cx="4114800" cy="365125"/>
          </a:xfrm>
        </p:spPr>
        <p:txBody>
          <a:bodyPr/>
          <a:lstStyle/>
          <a:p>
            <a:r>
              <a:rPr lang="en-US"/>
              <a:t>NFTE Sales Deck Presentation</a:t>
            </a:r>
          </a:p>
        </p:txBody>
      </p:sp>
      <p:sp>
        <p:nvSpPr>
          <p:cNvPr id="4" name="Slide Number Placeholder 3"/>
          <p:cNvSpPr>
            <a:spLocks noGrp="1"/>
          </p:cNvSpPr>
          <p:nvPr>
            <p:ph type="sldNum" sz="quarter" idx="11"/>
          </p:nvPr>
        </p:nvSpPr>
        <p:spPr>
          <a:xfrm>
            <a:off x="9093200" y="6410780"/>
            <a:ext cx="2743200" cy="365125"/>
          </a:xfrm>
        </p:spPr>
        <p:txBody>
          <a:bodyPr/>
          <a:lstStyle/>
          <a:p>
            <a:fld id="{D78A5CDE-383E-6942-9186-97B605B30D9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
        <p:nvSpPr>
          <p:cNvPr id="7" name="Rectangle 6"/>
          <p:cNvSpPr/>
          <p:nvPr userDrawn="1"/>
        </p:nvSpPr>
        <p:spPr>
          <a:xfrm>
            <a:off x="4267199" y="1333501"/>
            <a:ext cx="7481889" cy="4198000"/>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346628" y="345474"/>
            <a:ext cx="11616772" cy="527362"/>
          </a:xfrm>
          <a:prstGeom prst="rect">
            <a:avLst/>
          </a:prstGeom>
        </p:spPr>
        <p:txBody>
          <a:bodyPr/>
          <a:lstStyle>
            <a:lvl1pPr>
              <a:defRPr sz="4000" b="1" i="0" baseline="0">
                <a:solidFill>
                  <a:srgbClr val="4C12A1"/>
                </a:solidFill>
                <a:latin typeface="Arial"/>
                <a:ea typeface="Arial"/>
                <a:cs typeface="Arial"/>
              </a:defRPr>
            </a:lvl1pPr>
          </a:lstStyle>
          <a:p>
            <a:r>
              <a:rPr lang="en-US"/>
              <a:t>Volunteer Perspective:</a:t>
            </a:r>
          </a:p>
        </p:txBody>
      </p:sp>
      <p:sp>
        <p:nvSpPr>
          <p:cNvPr id="15" name="Picture Placeholder 9"/>
          <p:cNvSpPr>
            <a:spLocks noGrp="1"/>
          </p:cNvSpPr>
          <p:nvPr>
            <p:ph type="pic" sz="quarter" idx="12"/>
          </p:nvPr>
        </p:nvSpPr>
        <p:spPr>
          <a:xfrm>
            <a:off x="457200" y="1143000"/>
            <a:ext cx="4557712" cy="3505200"/>
          </a:xfrm>
          <a:prstGeom prst="rect">
            <a:avLst/>
          </a:prstGeom>
        </p:spPr>
        <p:txBody>
          <a:bodyPr/>
          <a:lstStyle/>
          <a:p>
            <a:endParaRPr lang="en-US"/>
          </a:p>
        </p:txBody>
      </p:sp>
      <p:sp>
        <p:nvSpPr>
          <p:cNvPr id="17" name="Picture Placeholder 9"/>
          <p:cNvSpPr>
            <a:spLocks noGrp="1"/>
          </p:cNvSpPr>
          <p:nvPr>
            <p:ph type="pic" sz="quarter" idx="13"/>
          </p:nvPr>
        </p:nvSpPr>
        <p:spPr>
          <a:xfrm>
            <a:off x="10518648" y="4648200"/>
            <a:ext cx="1444752" cy="1570250"/>
          </a:xfrm>
          <a:prstGeom prst="rect">
            <a:avLst/>
          </a:prstGeom>
        </p:spPr>
        <p:txBody>
          <a:bodyPr/>
          <a:lstStyle/>
          <a:p>
            <a:endParaRPr lang="en-US"/>
          </a:p>
        </p:txBody>
      </p:sp>
      <p:sp>
        <p:nvSpPr>
          <p:cNvPr id="5" name="Text Placeholder 4"/>
          <p:cNvSpPr>
            <a:spLocks noGrp="1"/>
          </p:cNvSpPr>
          <p:nvPr>
            <p:ph type="body" sz="quarter" idx="14" hasCustomPrompt="1"/>
          </p:nvPr>
        </p:nvSpPr>
        <p:spPr>
          <a:xfrm>
            <a:off x="6857243" y="5587532"/>
            <a:ext cx="3607557" cy="574887"/>
          </a:xfrm>
          <a:prstGeom prst="rect">
            <a:avLst/>
          </a:prstGeom>
        </p:spPr>
        <p:txBody>
          <a:bodyPr/>
          <a:lstStyle>
            <a:lvl1pPr marL="0" indent="0">
              <a:buNone/>
              <a:defRPr sz="2800">
                <a:latin typeface="Arial" charset="0"/>
                <a:ea typeface="Arial" charset="0"/>
                <a:cs typeface="Arial" charset="0"/>
              </a:defRPr>
            </a:lvl1pPr>
          </a:lstStyle>
          <a:p>
            <a:pPr algn="r"/>
            <a:r>
              <a:rPr lang="en-US" sz="1200" b="1">
                <a:latin typeface="Arial" charset="0"/>
                <a:ea typeface="Arial" charset="0"/>
                <a:cs typeface="Arial" charset="0"/>
              </a:rPr>
              <a:t>Title</a:t>
            </a:r>
          </a:p>
          <a:p>
            <a:pPr algn="r"/>
            <a:r>
              <a:rPr lang="en-US" sz="1200" b="1">
                <a:latin typeface="Arial" charset="0"/>
                <a:ea typeface="Arial" charset="0"/>
                <a:cs typeface="Arial" charset="0"/>
              </a:rPr>
              <a:t>Company</a:t>
            </a:r>
          </a:p>
          <a:p>
            <a:pPr lvl="0"/>
            <a:endParaRPr lang="en-US"/>
          </a:p>
        </p:txBody>
      </p:sp>
    </p:spTree>
    <p:extLst>
      <p:ext uri="{BB962C8B-B14F-4D97-AF65-F5344CB8AC3E}">
        <p14:creationId xmlns:p14="http://schemas.microsoft.com/office/powerpoint/2010/main" val="344283237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unteer Perspective - W/O Headsho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038600" y="6410780"/>
            <a:ext cx="4114800" cy="365125"/>
          </a:xfrm>
        </p:spPr>
        <p:txBody>
          <a:bodyPr/>
          <a:lstStyle/>
          <a:p>
            <a:r>
              <a:rPr lang="en-US"/>
              <a:t>NFTE Sales Deck Presentation</a:t>
            </a:r>
          </a:p>
        </p:txBody>
      </p:sp>
      <p:sp>
        <p:nvSpPr>
          <p:cNvPr id="4" name="Slide Number Placeholder 3"/>
          <p:cNvSpPr>
            <a:spLocks noGrp="1"/>
          </p:cNvSpPr>
          <p:nvPr>
            <p:ph type="sldNum" sz="quarter" idx="11"/>
          </p:nvPr>
        </p:nvSpPr>
        <p:spPr>
          <a:xfrm>
            <a:off x="9093200" y="6410780"/>
            <a:ext cx="2743200" cy="365125"/>
          </a:xfrm>
        </p:spPr>
        <p:txBody>
          <a:bodyPr/>
          <a:lstStyle/>
          <a:p>
            <a:fld id="{D78A5CDE-383E-6942-9186-97B605B30D9A}"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909" y="6346186"/>
            <a:ext cx="753291" cy="287932"/>
          </a:xfrm>
          <a:prstGeom prst="rect">
            <a:avLst/>
          </a:prstGeom>
        </p:spPr>
      </p:pic>
      <p:sp>
        <p:nvSpPr>
          <p:cNvPr id="7" name="Rectangle 6"/>
          <p:cNvSpPr/>
          <p:nvPr userDrawn="1"/>
        </p:nvSpPr>
        <p:spPr>
          <a:xfrm>
            <a:off x="4267199" y="1333501"/>
            <a:ext cx="7481889" cy="4198000"/>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346628" y="345474"/>
            <a:ext cx="11616772" cy="527362"/>
          </a:xfrm>
          <a:prstGeom prst="rect">
            <a:avLst/>
          </a:prstGeom>
        </p:spPr>
        <p:txBody>
          <a:bodyPr/>
          <a:lstStyle>
            <a:lvl1pPr>
              <a:defRPr sz="4000" b="1" i="0" baseline="0">
                <a:solidFill>
                  <a:srgbClr val="4C12A1"/>
                </a:solidFill>
                <a:latin typeface="Arial"/>
                <a:ea typeface="Arial"/>
                <a:cs typeface="Arial"/>
              </a:defRPr>
            </a:lvl1pPr>
          </a:lstStyle>
          <a:p>
            <a:r>
              <a:rPr lang="en-US"/>
              <a:t>Student Perspective:</a:t>
            </a:r>
          </a:p>
        </p:txBody>
      </p:sp>
      <p:sp>
        <p:nvSpPr>
          <p:cNvPr id="15" name="Picture Placeholder 9"/>
          <p:cNvSpPr>
            <a:spLocks noGrp="1"/>
          </p:cNvSpPr>
          <p:nvPr>
            <p:ph type="pic" sz="quarter" idx="12"/>
          </p:nvPr>
        </p:nvSpPr>
        <p:spPr>
          <a:xfrm>
            <a:off x="457200" y="1143000"/>
            <a:ext cx="4557712" cy="3505200"/>
          </a:xfrm>
          <a:prstGeom prst="rect">
            <a:avLst/>
          </a:prstGeom>
        </p:spPr>
        <p:txBody>
          <a:bodyPr/>
          <a:lstStyle/>
          <a:p>
            <a:endParaRPr lang="en-US"/>
          </a:p>
        </p:txBody>
      </p:sp>
    </p:spTree>
    <p:extLst>
      <p:ext uri="{BB962C8B-B14F-4D97-AF65-F5344CB8AC3E}">
        <p14:creationId xmlns:p14="http://schemas.microsoft.com/office/powerpoint/2010/main" val="216187368"/>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NFTE Sales Deck Presentation</a:t>
            </a:r>
          </a:p>
        </p:txBody>
      </p:sp>
      <p:sp>
        <p:nvSpPr>
          <p:cNvPr id="6" name="Slide Number Placeholder 5"/>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A5CDE-383E-6942-9186-97B605B30D9A}" type="slidenum">
              <a:rPr lang="en-US" smtClean="0"/>
              <a:t>‹#›</a:t>
            </a:fld>
            <a:endParaRPr lang="en-US"/>
          </a:p>
        </p:txBody>
      </p:sp>
    </p:spTree>
    <p:extLst>
      <p:ext uri="{BB962C8B-B14F-4D97-AF65-F5344CB8AC3E}">
        <p14:creationId xmlns:p14="http://schemas.microsoft.com/office/powerpoint/2010/main" val="394091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768">
          <p15:clr>
            <a:srgbClr val="F26B43"/>
          </p15:clr>
        </p15:guide>
        <p15:guide id="4" pos="3168">
          <p15:clr>
            <a:srgbClr val="F26B43"/>
          </p15:clr>
        </p15:guide>
        <p15:guide id="5" pos="2688">
          <p15:clr>
            <a:srgbClr val="F26B43"/>
          </p15:clr>
        </p15:guide>
        <p15:guide id="6" pos="2568">
          <p15:clr>
            <a:srgbClr val="F26B43"/>
          </p15:clr>
        </p15:guide>
        <p15:guide id="7" pos="2088">
          <p15:clr>
            <a:srgbClr val="F26B43"/>
          </p15:clr>
        </p15:guide>
        <p15:guide id="8" pos="1968">
          <p15:clr>
            <a:srgbClr val="F26B43"/>
          </p15:clr>
        </p15:guide>
        <p15:guide id="9" pos="888">
          <p15:clr>
            <a:srgbClr val="F26B43"/>
          </p15:clr>
        </p15:guide>
        <p15:guide id="10" pos="768">
          <p15:clr>
            <a:srgbClr val="F26B43"/>
          </p15:clr>
        </p15:guide>
        <p15:guide id="11" pos="144">
          <p15:clr>
            <a:srgbClr val="F26B43"/>
          </p15:clr>
        </p15:guide>
        <p15:guide id="12" orient="horz" pos="288">
          <p15:clr>
            <a:srgbClr val="F26B43"/>
          </p15:clr>
        </p15:guide>
        <p15:guide id="13" pos="5088">
          <p15:clr>
            <a:srgbClr val="F26B43"/>
          </p15:clr>
        </p15:guide>
        <p15:guide id="14" pos="4488">
          <p15:clr>
            <a:srgbClr val="F26B43"/>
          </p15:clr>
        </p15:guide>
        <p15:guide id="15" pos="4992">
          <p15:clr>
            <a:srgbClr val="F26B43"/>
          </p15:clr>
        </p15:guide>
        <p15:guide id="16" pos="5712">
          <p15:clr>
            <a:srgbClr val="F26B43"/>
          </p15:clr>
        </p15:guide>
        <p15:guide id="17" pos="5592">
          <p15:clr>
            <a:srgbClr val="F26B43"/>
          </p15:clr>
        </p15:guide>
        <p15:guide id="18" pos="6192">
          <p15:clr>
            <a:srgbClr val="F26B43"/>
          </p15:clr>
        </p15:guide>
        <p15:guide id="19" pos="6312">
          <p15:clr>
            <a:srgbClr val="F26B43"/>
          </p15:clr>
        </p15:guide>
        <p15:guide id="20" pos="6792">
          <p15:clr>
            <a:srgbClr val="F26B43"/>
          </p15:clr>
        </p15:guide>
        <p15:guide id="21" pos="6888">
          <p15:clr>
            <a:srgbClr val="F26B43"/>
          </p15:clr>
        </p15:guide>
        <p15:guide id="22" pos="7392">
          <p15:clr>
            <a:srgbClr val="F26B43"/>
          </p15:clr>
        </p15:guide>
        <p15:guide id="23" orient="horz" pos="4032">
          <p15:clr>
            <a:srgbClr val="F26B43"/>
          </p15:clr>
        </p15:guide>
        <p15:guide id="24" pos="3288">
          <p15:clr>
            <a:srgbClr val="F26B43"/>
          </p15:clr>
        </p15:guide>
        <p15:guide id="25" pos="288">
          <p15:clr>
            <a:srgbClr val="F26B43"/>
          </p15:clr>
        </p15:guide>
        <p15:guide id="26" pos="1368">
          <p15:clr>
            <a:srgbClr val="F26B43"/>
          </p15:clr>
        </p15:guide>
        <p15:guide id="27" pos="1488">
          <p15:clr>
            <a:srgbClr val="F26B43"/>
          </p15:clr>
        </p15:guide>
        <p15:guide id="28" pos="4392">
          <p15:clr>
            <a:srgbClr val="F26B43"/>
          </p15:clr>
        </p15:guide>
        <p15:guide id="29" pos="3912">
          <p15:clr>
            <a:srgbClr val="F26B43"/>
          </p15:clr>
        </p15:guide>
        <p15:guide id="30" pos="7536">
          <p15:clr>
            <a:srgbClr val="F26B43"/>
          </p15:clr>
        </p15:guide>
        <p15:guide id="31" orient="horz" pos="144">
          <p15:clr>
            <a:srgbClr val="F26B43"/>
          </p15:clr>
        </p15:guide>
        <p15:guide id="32" orient="horz" pos="720">
          <p15:clr>
            <a:srgbClr val="F26B43"/>
          </p15:clr>
        </p15:guide>
        <p15:guide id="33" orient="horz" pos="840">
          <p15:clr>
            <a:srgbClr val="F26B43"/>
          </p15:clr>
        </p15:guide>
        <p15:guide id="34" orient="horz" pos="1272">
          <p15:clr>
            <a:srgbClr val="F26B43"/>
          </p15:clr>
        </p15:guide>
        <p15:guide id="35" orient="horz" pos="1392">
          <p15:clr>
            <a:srgbClr val="F26B43"/>
          </p15:clr>
        </p15:guide>
        <p15:guide id="36" orient="horz" pos="1824">
          <p15:clr>
            <a:srgbClr val="F26B43"/>
          </p15:clr>
        </p15:guide>
        <p15:guide id="37" orient="horz" pos="1944">
          <p15:clr>
            <a:srgbClr val="F26B43"/>
          </p15:clr>
        </p15:guide>
        <p15:guide id="38" orient="horz" pos="2376">
          <p15:clr>
            <a:srgbClr val="F26B43"/>
          </p15:clr>
        </p15:guide>
        <p15:guide id="39" orient="horz" pos="2496">
          <p15:clr>
            <a:srgbClr val="F26B43"/>
          </p15:clr>
        </p15:guide>
        <p15:guide id="40" orient="horz" pos="2928">
          <p15:clr>
            <a:srgbClr val="F26B43"/>
          </p15:clr>
        </p15:guide>
        <p15:guide id="41" orient="horz" pos="3048">
          <p15:clr>
            <a:srgbClr val="F26B43"/>
          </p15:clr>
        </p15:guide>
        <p15:guide id="42" orient="horz" pos="3480">
          <p15:clr>
            <a:srgbClr val="F26B43"/>
          </p15:clr>
        </p15:guide>
        <p15:guide id="43" orient="horz" pos="3600">
          <p15:clr>
            <a:srgbClr val="F26B43"/>
          </p15:clr>
        </p15:guide>
        <p15:guide id="44"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emf"/><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
        <p:nvSpPr>
          <p:cNvPr id="6" name="TextBox 5"/>
          <p:cNvSpPr txBox="1"/>
          <p:nvPr/>
        </p:nvSpPr>
        <p:spPr>
          <a:xfrm>
            <a:off x="6986273" y="1921137"/>
            <a:ext cx="5423978"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a:ln>
                  <a:noFill/>
                </a:ln>
                <a:solidFill>
                  <a:srgbClr val="FF5C39"/>
                </a:solidFill>
                <a:effectLst/>
                <a:uLnTx/>
                <a:uFillTx/>
                <a:latin typeface="Arial" charset="0"/>
                <a:ea typeface="Arial" charset="0"/>
                <a:cs typeface="Arial" charset="0"/>
              </a:rPr>
              <a:t>Imagine</a:t>
            </a:r>
            <a:r>
              <a:rPr kumimoji="0" lang="mr-IN" sz="7500" b="1" i="0" u="none" strike="noStrike" kern="1200" cap="none" spc="0" normalizeH="0" baseline="0" noProof="0">
                <a:ln>
                  <a:noFill/>
                </a:ln>
                <a:solidFill>
                  <a:srgbClr val="FF5C39"/>
                </a:solidFill>
                <a:effectLst/>
                <a:uLnTx/>
                <a:uFillTx/>
                <a:latin typeface="Arial" charset="0"/>
                <a:ea typeface="Arial" charset="0"/>
                <a:cs typeface="Arial" charset="0"/>
              </a:rPr>
              <a:t>…</a:t>
            </a:r>
            <a:endParaRPr kumimoji="0" lang="en-US" sz="7500" b="1" i="0" u="none" strike="noStrike" kern="1200" cap="none" spc="0" normalizeH="0" baseline="0" noProof="0">
              <a:ln>
                <a:noFill/>
              </a:ln>
              <a:solidFill>
                <a:srgbClr val="FF5C39"/>
              </a:solidFill>
              <a:effectLst/>
              <a:uLnTx/>
              <a:uFillTx/>
              <a:latin typeface="Arial" charset="0"/>
              <a:ea typeface="Arial" charset="0"/>
              <a:cs typeface="Arial" charset="0"/>
            </a:endParaRPr>
          </a:p>
        </p:txBody>
      </p:sp>
      <p:sp>
        <p:nvSpPr>
          <p:cNvPr id="7" name="TextBox 6"/>
          <p:cNvSpPr txBox="1"/>
          <p:nvPr/>
        </p:nvSpPr>
        <p:spPr>
          <a:xfrm>
            <a:off x="7014409" y="3324780"/>
            <a:ext cx="430033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71616"/>
                </a:solidFill>
                <a:effectLst/>
                <a:uLnTx/>
                <a:uFillTx/>
                <a:latin typeface="Arial" charset="0"/>
                <a:ea typeface="Arial" charset="0"/>
                <a:cs typeface="Arial" charset="0"/>
              </a:rPr>
              <a:t>if we could activate the entrepreneurial mindset of an entire generation.</a:t>
            </a:r>
          </a:p>
        </p:txBody>
      </p:sp>
      <p:pic>
        <p:nvPicPr>
          <p:cNvPr id="8" name="Picture 7"/>
          <p:cNvPicPr>
            <a:picLocks noChangeAspect="1"/>
          </p:cNvPicPr>
          <p:nvPr/>
        </p:nvPicPr>
        <p:blipFill>
          <a:blip r:embed="rId3"/>
          <a:stretch>
            <a:fillRect/>
          </a:stretch>
        </p:blipFill>
        <p:spPr>
          <a:xfrm>
            <a:off x="457201" y="453428"/>
            <a:ext cx="1714500" cy="654862"/>
          </a:xfrm>
          <a:prstGeom prst="rect">
            <a:avLst/>
          </a:prstGeom>
        </p:spPr>
      </p:pic>
    </p:spTree>
    <p:extLst>
      <p:ext uri="{BB962C8B-B14F-4D97-AF65-F5344CB8AC3E}">
        <p14:creationId xmlns:p14="http://schemas.microsoft.com/office/powerpoint/2010/main" val="1502646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 y="1919618"/>
            <a:ext cx="11748388" cy="804449"/>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5C39"/>
              </a:solidFill>
              <a:effectLst/>
              <a:uLnTx/>
              <a:uFillTx/>
              <a:latin typeface="Arial" panose="020B0604020202020204"/>
              <a:ea typeface="+mn-ea"/>
              <a:cs typeface="+mn-cs"/>
            </a:endParaRPr>
          </a:p>
        </p:txBody>
      </p:sp>
      <p:sp>
        <p:nvSpPr>
          <p:cNvPr id="102" name="Rectangle 101"/>
          <p:cNvSpPr/>
          <p:nvPr/>
        </p:nvSpPr>
        <p:spPr>
          <a:xfrm>
            <a:off x="228600" y="2727894"/>
            <a:ext cx="11732131" cy="2105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29" name="TextBox 28"/>
          <p:cNvSpPr txBox="1"/>
          <p:nvPr/>
        </p:nvSpPr>
        <p:spPr>
          <a:xfrm>
            <a:off x="2144432" y="2114319"/>
            <a:ext cx="823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Level</a:t>
            </a:r>
          </a:p>
        </p:txBody>
      </p:sp>
      <p:cxnSp>
        <p:nvCxnSpPr>
          <p:cNvPr id="4" name="Straight Connector 3"/>
          <p:cNvCxnSpPr/>
          <p:nvPr/>
        </p:nvCxnSpPr>
        <p:spPr>
          <a:xfrm>
            <a:off x="2882900" y="1923619"/>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625320" y="1919618"/>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167160" y="1919618"/>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931CBEC-B372-4E64-B5F4-36C5119F5793}"/>
              </a:ext>
            </a:extLst>
          </p:cNvPr>
          <p:cNvSpPr>
            <a:spLocks noGrp="1"/>
          </p:cNvSpPr>
          <p:nvPr>
            <p:ph type="title"/>
          </p:nvPr>
        </p:nvSpPr>
        <p:spPr/>
        <p:txBody>
          <a:bodyPr/>
          <a:lstStyle/>
          <a:p>
            <a:r>
              <a:rPr lang="en-US"/>
              <a:t>NFTE Entrepreneurship Pathway: Expertise Programs</a:t>
            </a:r>
            <a:br>
              <a:rPr lang="en-US"/>
            </a:br>
            <a:endParaRPr lang="en-US"/>
          </a:p>
        </p:txBody>
      </p:sp>
      <p:sp>
        <p:nvSpPr>
          <p:cNvPr id="63" name="TextBox 62"/>
          <p:cNvSpPr txBox="1"/>
          <p:nvPr/>
        </p:nvSpPr>
        <p:spPr>
          <a:xfrm>
            <a:off x="2076052" y="2789461"/>
            <a:ext cx="1014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Grades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7–12</a:t>
            </a:r>
          </a:p>
        </p:txBody>
      </p:sp>
      <p:sp>
        <p:nvSpPr>
          <p:cNvPr id="64" name="TextBox 63"/>
          <p:cNvSpPr txBox="1"/>
          <p:nvPr/>
        </p:nvSpPr>
        <p:spPr>
          <a:xfrm>
            <a:off x="5628433" y="2789461"/>
            <a:ext cx="12856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Individually or with a partner, original business plan </a:t>
            </a:r>
          </a:p>
        </p:txBody>
      </p:sp>
      <p:sp>
        <p:nvSpPr>
          <p:cNvPr id="11" name="Rectangle 10"/>
          <p:cNvSpPr/>
          <p:nvPr/>
        </p:nvSpPr>
        <p:spPr>
          <a:xfrm>
            <a:off x="228600" y="1919619"/>
            <a:ext cx="11734800" cy="421448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TextBox 69"/>
          <p:cNvSpPr txBox="1"/>
          <p:nvPr/>
        </p:nvSpPr>
        <p:spPr>
          <a:xfrm>
            <a:off x="9167159" y="2789461"/>
            <a:ext cx="1261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Full benefits of Entrepreneurial Teacher Corps</a:t>
            </a:r>
          </a:p>
        </p:txBody>
      </p:sp>
      <p:sp>
        <p:nvSpPr>
          <p:cNvPr id="51" name="TextBox 50"/>
          <p:cNvSpPr txBox="1"/>
          <p:nvPr/>
        </p:nvSpPr>
        <p:spPr>
          <a:xfrm>
            <a:off x="2257537" y="1406433"/>
            <a:ext cx="76769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Expertise programs deepen students’ entrepreneurial mindset and startup skills. </a:t>
            </a:r>
          </a:p>
        </p:txBody>
      </p:sp>
      <p:cxnSp>
        <p:nvCxnSpPr>
          <p:cNvPr id="53" name="Straight Connector 52"/>
          <p:cNvCxnSpPr/>
          <p:nvPr/>
        </p:nvCxnSpPr>
        <p:spPr>
          <a:xfrm>
            <a:off x="228979" y="2724067"/>
            <a:ext cx="1173175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69216" y="1923619"/>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946240" y="1923619"/>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924282" y="1927861"/>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592676" y="1927861"/>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952484" y="2114319"/>
            <a:ext cx="9264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Duration</a:t>
            </a:r>
          </a:p>
        </p:txBody>
      </p:sp>
      <p:sp>
        <p:nvSpPr>
          <p:cNvPr id="81" name="TextBox 80"/>
          <p:cNvSpPr txBox="1"/>
          <p:nvPr/>
        </p:nvSpPr>
        <p:spPr>
          <a:xfrm>
            <a:off x="4088699" y="2114319"/>
            <a:ext cx="1239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Student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Competition</a:t>
            </a:r>
          </a:p>
        </p:txBody>
      </p:sp>
      <p:sp>
        <p:nvSpPr>
          <p:cNvPr id="82" name="TextBox 81"/>
          <p:cNvSpPr txBox="1"/>
          <p:nvPr/>
        </p:nvSpPr>
        <p:spPr>
          <a:xfrm>
            <a:off x="5638593" y="2114319"/>
            <a:ext cx="13761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Final Project</a:t>
            </a:r>
          </a:p>
        </p:txBody>
      </p:sp>
      <p:sp>
        <p:nvSpPr>
          <p:cNvPr id="83" name="TextBox 82"/>
          <p:cNvSpPr txBox="1"/>
          <p:nvPr/>
        </p:nvSpPr>
        <p:spPr>
          <a:xfrm>
            <a:off x="6942290" y="2088919"/>
            <a:ext cx="21188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Student Assessment</a:t>
            </a:r>
          </a:p>
        </p:txBody>
      </p:sp>
      <p:sp>
        <p:nvSpPr>
          <p:cNvPr id="84" name="TextBox 83"/>
          <p:cNvSpPr txBox="1"/>
          <p:nvPr/>
        </p:nvSpPr>
        <p:spPr>
          <a:xfrm>
            <a:off x="9184305" y="2114319"/>
            <a:ext cx="11197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Resources</a:t>
            </a:r>
          </a:p>
        </p:txBody>
      </p:sp>
      <p:sp>
        <p:nvSpPr>
          <p:cNvPr id="86" name="TextBox 85"/>
          <p:cNvSpPr txBox="1"/>
          <p:nvPr/>
        </p:nvSpPr>
        <p:spPr>
          <a:xfrm>
            <a:off x="10632116" y="2114319"/>
            <a:ext cx="1376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Integration</a:t>
            </a:r>
          </a:p>
        </p:txBody>
      </p:sp>
      <p:sp>
        <p:nvSpPr>
          <p:cNvPr id="87" name="TextBox 86"/>
          <p:cNvSpPr txBox="1"/>
          <p:nvPr/>
        </p:nvSpPr>
        <p:spPr>
          <a:xfrm>
            <a:off x="237550" y="2789461"/>
            <a:ext cx="186771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panose="020B0604020202020204" pitchFamily="34" charset="0"/>
                <a:ea typeface="+mn-ea"/>
                <a:cs typeface="Arial" panose="020B0604020202020204" pitchFamily="34" charset="0"/>
              </a:rPr>
              <a:t>NFTE Entrepreneurship 1: Business Ideation and Crafting the Pitch</a:t>
            </a:r>
            <a:endParaRPr kumimoji="0" lang="en-US" sz="1400" b="1" i="0" u="none" strike="noStrike" kern="1200" cap="none" spc="0" normalizeH="0" baseline="0" noProof="0">
              <a:ln>
                <a:noFill/>
              </a:ln>
              <a:solidFill>
                <a:srgbClr val="4C12A1"/>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89" name="TextBox 88"/>
          <p:cNvSpPr txBox="1"/>
          <p:nvPr/>
        </p:nvSpPr>
        <p:spPr>
          <a:xfrm>
            <a:off x="2885442" y="2789461"/>
            <a:ext cx="14668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Full year</a:t>
            </a:r>
          </a:p>
        </p:txBody>
      </p:sp>
      <p:sp>
        <p:nvSpPr>
          <p:cNvPr id="90" name="TextBox 89"/>
          <p:cNvSpPr txBox="1"/>
          <p:nvPr/>
        </p:nvSpPr>
        <p:spPr>
          <a:xfrm>
            <a:off x="3976346" y="2789461"/>
            <a:ext cx="15645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Youth Entrepreneurship Challenge, with business plan competitions starting locally and progressing to regional and national finals</a:t>
            </a:r>
          </a:p>
        </p:txBody>
      </p:sp>
      <p:sp>
        <p:nvSpPr>
          <p:cNvPr id="92" name="TextBox 91"/>
          <p:cNvSpPr txBox="1"/>
          <p:nvPr/>
        </p:nvSpPr>
        <p:spPr>
          <a:xfrm>
            <a:off x="6934819" y="2836309"/>
            <a:ext cx="2326062"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lumMod val="10000"/>
                  </a:srgbClr>
                </a:solidFill>
                <a:effectLst/>
                <a:uLnTx/>
                <a:uFillTx/>
                <a:latin typeface="Arial" panose="020B0604020202020204" pitchFamily="34" charset="0"/>
                <a:ea typeface="+mn-ea"/>
                <a:cs typeface="Arial" panose="020B0604020202020204" pitchFamily="34" charset="0"/>
              </a:rPr>
              <a:t>Certiport</a:t>
            </a:r>
            <a:r>
              <a:rPr kumimoji="0" lang="en-US" sz="12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 Entrepreneurship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and Small Business exam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Additional Assessment: Content and Entrepreneurial Mindset evaluated through formative assessments, business pitch presentation, and classroom rubrics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endParaRPr>
          </a:p>
        </p:txBody>
      </p:sp>
      <p:sp>
        <p:nvSpPr>
          <p:cNvPr id="93" name="TextBox 92"/>
          <p:cNvSpPr txBox="1"/>
          <p:nvPr/>
        </p:nvSpPr>
        <p:spPr>
          <a:xfrm>
            <a:off x="10611796" y="2789461"/>
            <a:ext cx="11576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Coaching, competition judging, guest speaking, field trip hosting</a:t>
            </a:r>
          </a:p>
        </p:txBody>
      </p:sp>
      <p:sp>
        <p:nvSpPr>
          <p:cNvPr id="94" name="TextBox 93"/>
          <p:cNvSpPr txBox="1"/>
          <p:nvPr/>
        </p:nvSpPr>
        <p:spPr>
          <a:xfrm>
            <a:off x="242006" y="4887946"/>
            <a:ext cx="18632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panose="020B0604020202020204" pitchFamily="34" charset="0"/>
                <a:ea typeface="+mn-ea"/>
                <a:cs typeface="Arial" panose="020B0604020202020204" pitchFamily="34" charset="0"/>
              </a:rPr>
              <a:t>NFTE BizCamp: Business Ideation and Crafting the Pitch</a:t>
            </a:r>
            <a:endParaRPr kumimoji="0" lang="en-US" sz="1400" b="1" i="0" u="none" strike="noStrike" kern="1200" cap="none" spc="0" normalizeH="0" baseline="0" noProof="0">
              <a:ln>
                <a:noFill/>
              </a:ln>
              <a:solidFill>
                <a:srgbClr val="4C12A1"/>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95" name="TextBox 94"/>
          <p:cNvSpPr txBox="1"/>
          <p:nvPr/>
        </p:nvSpPr>
        <p:spPr>
          <a:xfrm>
            <a:off x="2076052" y="4887946"/>
            <a:ext cx="7067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Grades 7–12</a:t>
            </a:r>
          </a:p>
        </p:txBody>
      </p:sp>
      <p:sp>
        <p:nvSpPr>
          <p:cNvPr id="96" name="TextBox 95"/>
          <p:cNvSpPr txBox="1"/>
          <p:nvPr/>
        </p:nvSpPr>
        <p:spPr>
          <a:xfrm>
            <a:off x="2885442" y="4887946"/>
            <a:ext cx="9588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Multi-week: 80 hours of instruction</a:t>
            </a:r>
          </a:p>
        </p:txBody>
      </p:sp>
      <p:sp>
        <p:nvSpPr>
          <p:cNvPr id="97" name="TextBox 96"/>
          <p:cNvSpPr txBox="1"/>
          <p:nvPr/>
        </p:nvSpPr>
        <p:spPr>
          <a:xfrm>
            <a:off x="3956445" y="4887946"/>
            <a:ext cx="15370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Top teams compete to participate in National Youth Entrepreneurship Challenge</a:t>
            </a:r>
          </a:p>
        </p:txBody>
      </p:sp>
      <p:sp>
        <p:nvSpPr>
          <p:cNvPr id="98" name="TextBox 97"/>
          <p:cNvSpPr txBox="1"/>
          <p:nvPr/>
        </p:nvSpPr>
        <p:spPr>
          <a:xfrm>
            <a:off x="5628433" y="4887946"/>
            <a:ext cx="12632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Individually or with a partner, original business plan </a:t>
            </a:r>
          </a:p>
        </p:txBody>
      </p:sp>
      <p:sp>
        <p:nvSpPr>
          <p:cNvPr id="99" name="TextBox 98"/>
          <p:cNvSpPr txBox="1"/>
          <p:nvPr/>
        </p:nvSpPr>
        <p:spPr>
          <a:xfrm>
            <a:off x="6932131" y="4887946"/>
            <a:ext cx="21289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Content and Entrepreneurial Mindset evaluated through formative assessments, business plan, pitch deck, and presentation</a:t>
            </a:r>
          </a:p>
        </p:txBody>
      </p:sp>
      <p:sp>
        <p:nvSpPr>
          <p:cNvPr id="100" name="TextBox 99"/>
          <p:cNvSpPr txBox="1"/>
          <p:nvPr/>
        </p:nvSpPr>
        <p:spPr>
          <a:xfrm>
            <a:off x="9167159" y="4887946"/>
            <a:ext cx="16612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This program is taught by senior educators from NFTE's Entrepreneurial Teacher Corps.</a:t>
            </a:r>
          </a:p>
        </p:txBody>
      </p:sp>
      <p:sp>
        <p:nvSpPr>
          <p:cNvPr id="101" name="TextBox 100"/>
          <p:cNvSpPr txBox="1"/>
          <p:nvPr/>
        </p:nvSpPr>
        <p:spPr>
          <a:xfrm>
            <a:off x="10611796" y="4887946"/>
            <a:ext cx="1157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Advising, competition judging, field trip hosting</a:t>
            </a:r>
          </a:p>
        </p:txBody>
      </p:sp>
      <p:cxnSp>
        <p:nvCxnSpPr>
          <p:cNvPr id="41" name="Straight Connector 40"/>
          <p:cNvCxnSpPr/>
          <p:nvPr/>
        </p:nvCxnSpPr>
        <p:spPr>
          <a:xfrm>
            <a:off x="228979" y="4833447"/>
            <a:ext cx="1173175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B0ABCA5-2FE5-4981-88DC-81C3391FED18}"/>
              </a:ext>
            </a:extLst>
          </p:cNvPr>
          <p:cNvSpPr txBox="1"/>
          <p:nvPr/>
        </p:nvSpPr>
        <p:spPr>
          <a:xfrm>
            <a:off x="345479" y="4059752"/>
            <a:ext cx="1289382" cy="246221"/>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Arial" charset="0"/>
                <a:cs typeface="Arial" charset="0"/>
              </a:rPr>
              <a:t>CERTIFICATION</a:t>
            </a:r>
          </a:p>
        </p:txBody>
      </p:sp>
    </p:spTree>
    <p:extLst>
      <p:ext uri="{BB962C8B-B14F-4D97-AF65-F5344CB8AC3E}">
        <p14:creationId xmlns:p14="http://schemas.microsoft.com/office/powerpoint/2010/main" val="1408394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052BEA-379B-4665-BA09-3266FF249849}"/>
              </a:ext>
            </a:extLst>
          </p:cNvPr>
          <p:cNvSpPr/>
          <p:nvPr/>
        </p:nvSpPr>
        <p:spPr>
          <a:xfrm>
            <a:off x="591671" y="1599313"/>
            <a:ext cx="8206453" cy="876856"/>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US" sz="3100">
                <a:latin typeface="Arial" charset="0"/>
                <a:ea typeface="Arial" charset="0"/>
                <a:cs typeface="Arial" charset="0"/>
              </a:rPr>
              <a:t>NFTE Entrepreneurship 1 / NFTE BizCamp: Program Content</a:t>
            </a:r>
            <a:br>
              <a:rPr lang="en-US" sz="3100">
                <a:latin typeface="Arial" charset="0"/>
                <a:ea typeface="Arial" charset="0"/>
                <a:cs typeface="Arial" charset="0"/>
              </a:rPr>
            </a:br>
            <a:endParaRPr lang="en-US" sz="3100"/>
          </a:p>
        </p:txBody>
      </p:sp>
      <p:sp>
        <p:nvSpPr>
          <p:cNvPr id="5" name="TextBox 4"/>
          <p:cNvSpPr txBox="1"/>
          <p:nvPr/>
        </p:nvSpPr>
        <p:spPr>
          <a:xfrm>
            <a:off x="594633" y="2543670"/>
            <a:ext cx="5155413"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Developing an Entrepreneurial Mindset</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learn the value of entrepreneurship to the economy, characteristics of successful entrepreneurs, how to be entrepreneurial within established organizations, and how entrepreneurship can help address social challenges.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Opportunity Recognition and Market Analysis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learn the distinction between a business idea and a business opportunity, and how to evaluate opportunities using market research and data analysis.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Competitive Analysis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explore the concepts of supply and demand and direct and indirect competition, and they learn how to develop competitive pricing and a competitive advantage.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Delivering Value to Customers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identify a target market, develop an understanding of their customer needs, and learn how to deliver and communicate value to customers.</a:t>
            </a:r>
          </a:p>
        </p:txBody>
      </p:sp>
      <p:sp>
        <p:nvSpPr>
          <p:cNvPr id="9" name="TextBox 8"/>
          <p:cNvSpPr txBox="1"/>
          <p:nvPr/>
        </p:nvSpPr>
        <p:spPr>
          <a:xfrm>
            <a:off x="1113879" y="1683798"/>
            <a:ext cx="5972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8 units of learning teach the entrepreneurial mindset alongside traditional startup skills.</a:t>
            </a:r>
          </a:p>
        </p:txBody>
      </p:sp>
      <p:sp>
        <p:nvSpPr>
          <p:cNvPr id="11" name="TextBox 10"/>
          <p:cNvSpPr txBox="1"/>
          <p:nvPr/>
        </p:nvSpPr>
        <p:spPr>
          <a:xfrm>
            <a:off x="6140200" y="2954948"/>
            <a:ext cx="5234122" cy="36009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Business Model</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learn about channels of distribution, intellectual and human resources, business operations, and various business legal structures.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Financial and Expense Management</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develop models related to the cost of doing business, expense management, revenue streams, and sales projections, as they explore business financing options and how to use financial analysis.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Operating the Business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examine best practices for managing the business, record-keeping, and accounting, while learning about how government regulations and taxes influence business.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Growing the Business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examine various strategies</a:t>
            </a:r>
            <a:b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b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for planning for business growth and expanding operations,</a:t>
            </a:r>
            <a:b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b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including recruiting and training staff as well as franchising and licensing options.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p:txBody>
      </p:sp>
      <p:grpSp>
        <p:nvGrpSpPr>
          <p:cNvPr id="12" name="Group 11">
            <a:extLst>
              <a:ext uri="{FF2B5EF4-FFF2-40B4-BE49-F238E27FC236}">
                <a16:creationId xmlns:a16="http://schemas.microsoft.com/office/drawing/2014/main" id="{80005C39-CFE5-44B4-B19F-B6113FCE5F79}"/>
              </a:ext>
            </a:extLst>
          </p:cNvPr>
          <p:cNvGrpSpPr/>
          <p:nvPr/>
        </p:nvGrpSpPr>
        <p:grpSpPr>
          <a:xfrm rot="5400000">
            <a:off x="7932406" y="2261753"/>
            <a:ext cx="590325" cy="259862"/>
            <a:chOff x="8798124" y="1662439"/>
            <a:chExt cx="749891" cy="330103"/>
          </a:xfrm>
        </p:grpSpPr>
        <p:sp>
          <p:nvSpPr>
            <p:cNvPr id="13" name="Rectangle 12">
              <a:extLst>
                <a:ext uri="{FF2B5EF4-FFF2-40B4-BE49-F238E27FC236}">
                  <a16:creationId xmlns:a16="http://schemas.microsoft.com/office/drawing/2014/main" id="{6D702723-4A4B-42A5-A947-E45D4371AF74}"/>
                </a:ext>
              </a:extLst>
            </p:cNvPr>
            <p:cNvSpPr/>
            <p:nvPr/>
          </p:nvSpPr>
          <p:spPr>
            <a:xfrm>
              <a:off x="8798124" y="1750427"/>
              <a:ext cx="556026" cy="155134"/>
            </a:xfrm>
            <a:prstGeom prst="rect">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riangle 11">
              <a:extLst>
                <a:ext uri="{FF2B5EF4-FFF2-40B4-BE49-F238E27FC236}">
                  <a16:creationId xmlns:a16="http://schemas.microsoft.com/office/drawing/2014/main" id="{0C78A310-3379-4AD9-BFD3-6DF6015A17E3}"/>
                </a:ext>
              </a:extLst>
            </p:cNvPr>
            <p:cNvSpPr/>
            <p:nvPr/>
          </p:nvSpPr>
          <p:spPr>
            <a:xfrm rot="5400000">
              <a:off x="9240678" y="1685205"/>
              <a:ext cx="330103" cy="284571"/>
            </a:xfrm>
            <a:prstGeom prst="triangle">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5" descr="A picture containing person, wall, indoor, man&#10;&#10;Description generated with very high confidence">
            <a:extLst>
              <a:ext uri="{FF2B5EF4-FFF2-40B4-BE49-F238E27FC236}">
                <a16:creationId xmlns:a16="http://schemas.microsoft.com/office/drawing/2014/main" id="{61CCF753-3AAF-40D8-9A42-DCC448562B63}"/>
              </a:ext>
            </a:extLst>
          </p:cNvPr>
          <p:cNvPicPr>
            <a:picLocks noChangeAspect="1"/>
          </p:cNvPicPr>
          <p:nvPr/>
        </p:nvPicPr>
        <p:blipFill>
          <a:blip r:embed="rId2"/>
          <a:stretch>
            <a:fillRect/>
          </a:stretch>
        </p:blipFill>
        <p:spPr>
          <a:xfrm>
            <a:off x="8866597" y="1377944"/>
            <a:ext cx="2153040" cy="1437154"/>
          </a:xfrm>
          <a:prstGeom prst="rect">
            <a:avLst/>
          </a:prstGeom>
        </p:spPr>
      </p:pic>
    </p:spTree>
    <p:extLst>
      <p:ext uri="{BB962C8B-B14F-4D97-AF65-F5344CB8AC3E}">
        <p14:creationId xmlns:p14="http://schemas.microsoft.com/office/powerpoint/2010/main" val="287972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 y="1919618"/>
            <a:ext cx="11748388" cy="804449"/>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1616">
                  <a:lumMod val="50000"/>
                  <a:lumOff val="50000"/>
                </a:srgbClr>
              </a:solidFill>
              <a:effectLst/>
              <a:uLnTx/>
              <a:uFillTx/>
              <a:latin typeface="Arial" panose="020B0604020202020204"/>
              <a:ea typeface="+mn-ea"/>
              <a:cs typeface="+mn-cs"/>
            </a:endParaRPr>
          </a:p>
        </p:txBody>
      </p:sp>
      <p:sp>
        <p:nvSpPr>
          <p:cNvPr id="102" name="Rectangle 101"/>
          <p:cNvSpPr/>
          <p:nvPr/>
        </p:nvSpPr>
        <p:spPr>
          <a:xfrm>
            <a:off x="228600" y="2727894"/>
            <a:ext cx="11732131" cy="2001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29" name="TextBox 28"/>
          <p:cNvSpPr txBox="1"/>
          <p:nvPr/>
        </p:nvSpPr>
        <p:spPr>
          <a:xfrm>
            <a:off x="2086707" y="2114319"/>
            <a:ext cx="823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Level</a:t>
            </a:r>
          </a:p>
        </p:txBody>
      </p:sp>
      <p:cxnSp>
        <p:nvCxnSpPr>
          <p:cNvPr id="4" name="Straight Connector 3"/>
          <p:cNvCxnSpPr/>
          <p:nvPr/>
        </p:nvCxnSpPr>
        <p:spPr>
          <a:xfrm>
            <a:off x="2782652" y="1927861"/>
            <a:ext cx="0" cy="426850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475229" y="1919618"/>
            <a:ext cx="21491" cy="427250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083633" y="1911375"/>
            <a:ext cx="0" cy="427250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7A7351F4-0CB2-4631-9DE4-30B3CB5B808F}"/>
              </a:ext>
            </a:extLst>
          </p:cNvPr>
          <p:cNvSpPr>
            <a:spLocks noGrp="1"/>
          </p:cNvSpPr>
          <p:nvPr>
            <p:ph type="title"/>
          </p:nvPr>
        </p:nvSpPr>
        <p:spPr>
          <a:xfrm>
            <a:off x="346628" y="345474"/>
            <a:ext cx="12105348" cy="527362"/>
          </a:xfrm>
        </p:spPr>
        <p:txBody>
          <a:bodyPr/>
          <a:lstStyle/>
          <a:p>
            <a:r>
              <a:rPr lang="en-US" sz="3300"/>
              <a:t>NFTE Entrepreneurship Pathway: Application Programs</a:t>
            </a:r>
            <a:br>
              <a:rPr lang="en-US" sz="3300"/>
            </a:br>
            <a:endParaRPr lang="en-US" sz="3300"/>
          </a:p>
        </p:txBody>
      </p:sp>
      <p:sp>
        <p:nvSpPr>
          <p:cNvPr id="63" name="TextBox 62"/>
          <p:cNvSpPr txBox="1"/>
          <p:nvPr/>
        </p:nvSpPr>
        <p:spPr>
          <a:xfrm>
            <a:off x="2079287" y="2789461"/>
            <a:ext cx="1014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Grades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7–12</a:t>
            </a:r>
          </a:p>
        </p:txBody>
      </p:sp>
      <p:sp>
        <p:nvSpPr>
          <p:cNvPr id="64" name="TextBox 63"/>
          <p:cNvSpPr txBox="1"/>
          <p:nvPr/>
        </p:nvSpPr>
        <p:spPr>
          <a:xfrm>
            <a:off x="5500053" y="2789461"/>
            <a:ext cx="12856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An investment pitch deck and a minimum viable product</a:t>
            </a:r>
          </a:p>
        </p:txBody>
      </p:sp>
      <p:sp>
        <p:nvSpPr>
          <p:cNvPr id="11" name="Rectangle 10"/>
          <p:cNvSpPr/>
          <p:nvPr/>
        </p:nvSpPr>
        <p:spPr>
          <a:xfrm>
            <a:off x="228600" y="1919619"/>
            <a:ext cx="11734800" cy="427250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Straight Connector 18"/>
          <p:cNvCxnSpPr/>
          <p:nvPr/>
        </p:nvCxnSpPr>
        <p:spPr>
          <a:xfrm>
            <a:off x="228979" y="4729538"/>
            <a:ext cx="1173175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9103490" y="2789461"/>
            <a:ext cx="1261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Full benefits of Entrepreneurial Teacher Corps</a:t>
            </a:r>
          </a:p>
        </p:txBody>
      </p:sp>
      <p:sp>
        <p:nvSpPr>
          <p:cNvPr id="51" name="TextBox 50"/>
          <p:cNvSpPr txBox="1"/>
          <p:nvPr/>
        </p:nvSpPr>
        <p:spPr>
          <a:xfrm>
            <a:off x="2629568" y="1280680"/>
            <a:ext cx="69328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Application programs are advanced learning experiences helping students to refine their business models and make their businesses operational.</a:t>
            </a:r>
          </a:p>
        </p:txBody>
      </p:sp>
      <p:cxnSp>
        <p:nvCxnSpPr>
          <p:cNvPr id="53" name="Straight Connector 52"/>
          <p:cNvCxnSpPr/>
          <p:nvPr/>
        </p:nvCxnSpPr>
        <p:spPr>
          <a:xfrm>
            <a:off x="228979" y="2724067"/>
            <a:ext cx="1173175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69216" y="1923619"/>
            <a:ext cx="10072" cy="427274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717321" y="1927861"/>
            <a:ext cx="0" cy="426850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738531" y="1919618"/>
            <a:ext cx="22437" cy="426426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806362" y="1927861"/>
            <a:ext cx="22019" cy="426426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790854" y="2114319"/>
            <a:ext cx="9264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Duration</a:t>
            </a:r>
          </a:p>
        </p:txBody>
      </p:sp>
      <p:sp>
        <p:nvSpPr>
          <p:cNvPr id="81" name="TextBox 80"/>
          <p:cNvSpPr txBox="1"/>
          <p:nvPr/>
        </p:nvSpPr>
        <p:spPr>
          <a:xfrm>
            <a:off x="3719259" y="2114319"/>
            <a:ext cx="1239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Student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Competition</a:t>
            </a:r>
          </a:p>
        </p:txBody>
      </p:sp>
      <p:sp>
        <p:nvSpPr>
          <p:cNvPr id="82" name="TextBox 81"/>
          <p:cNvSpPr txBox="1"/>
          <p:nvPr/>
        </p:nvSpPr>
        <p:spPr>
          <a:xfrm>
            <a:off x="5500053" y="2114319"/>
            <a:ext cx="13761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Final Project</a:t>
            </a:r>
          </a:p>
        </p:txBody>
      </p:sp>
      <p:sp>
        <p:nvSpPr>
          <p:cNvPr id="83" name="TextBox 82"/>
          <p:cNvSpPr txBox="1"/>
          <p:nvPr/>
        </p:nvSpPr>
        <p:spPr>
          <a:xfrm>
            <a:off x="6757571" y="2088919"/>
            <a:ext cx="22895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Student Assessment</a:t>
            </a:r>
          </a:p>
        </p:txBody>
      </p:sp>
      <p:sp>
        <p:nvSpPr>
          <p:cNvPr id="84" name="TextBox 83"/>
          <p:cNvSpPr txBox="1"/>
          <p:nvPr/>
        </p:nvSpPr>
        <p:spPr>
          <a:xfrm>
            <a:off x="9103490" y="2114319"/>
            <a:ext cx="11197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Resources</a:t>
            </a:r>
          </a:p>
        </p:txBody>
      </p:sp>
      <p:sp>
        <p:nvSpPr>
          <p:cNvPr id="86" name="TextBox 85"/>
          <p:cNvSpPr txBox="1"/>
          <p:nvPr/>
        </p:nvSpPr>
        <p:spPr>
          <a:xfrm>
            <a:off x="10828381" y="2114319"/>
            <a:ext cx="1376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Integration</a:t>
            </a:r>
          </a:p>
        </p:txBody>
      </p:sp>
      <p:sp>
        <p:nvSpPr>
          <p:cNvPr id="87" name="TextBox 86"/>
          <p:cNvSpPr txBox="1"/>
          <p:nvPr/>
        </p:nvSpPr>
        <p:spPr>
          <a:xfrm>
            <a:off x="237550" y="2789461"/>
            <a:ext cx="18677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panose="020B0604020202020204" pitchFamily="34" charset="0"/>
                <a:ea typeface="+mn-ea"/>
                <a:cs typeface="Arial" panose="020B0604020202020204" pitchFamily="34" charset="0"/>
              </a:rPr>
              <a:t>NFTE Entrepreneurship 2: Business Model Validation and Product Development</a:t>
            </a:r>
            <a:endParaRPr kumimoji="0" lang="en-US" sz="1400" b="1" i="0" u="none" strike="noStrike" kern="1200" cap="none" spc="0" normalizeH="0" baseline="0" noProof="0">
              <a:ln>
                <a:noFill/>
              </a:ln>
              <a:solidFill>
                <a:srgbClr val="4C12A1"/>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89" name="TextBox 88"/>
          <p:cNvSpPr txBox="1"/>
          <p:nvPr/>
        </p:nvSpPr>
        <p:spPr>
          <a:xfrm>
            <a:off x="2796317" y="2789461"/>
            <a:ext cx="14668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Full year</a:t>
            </a:r>
          </a:p>
        </p:txBody>
      </p:sp>
      <p:sp>
        <p:nvSpPr>
          <p:cNvPr id="90" name="TextBox 89"/>
          <p:cNvSpPr txBox="1"/>
          <p:nvPr/>
        </p:nvSpPr>
        <p:spPr>
          <a:xfrm>
            <a:off x="3737136" y="2789461"/>
            <a:ext cx="18881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Investment Pitch competition, starting locally and progressing to regional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national finals</a:t>
            </a:r>
          </a:p>
        </p:txBody>
      </p:sp>
      <p:sp>
        <p:nvSpPr>
          <p:cNvPr id="92" name="TextBox 91"/>
          <p:cNvSpPr txBox="1"/>
          <p:nvPr/>
        </p:nvSpPr>
        <p:spPr>
          <a:xfrm>
            <a:off x="6757571" y="2790683"/>
            <a:ext cx="2326062"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171616"/>
                </a:solidFill>
                <a:effectLst/>
                <a:uLnTx/>
                <a:uFillTx/>
                <a:latin typeface="Arial" panose="020B0604020202020204" pitchFamily="34" charset="0"/>
                <a:ea typeface="+mn-ea"/>
                <a:cs typeface="Arial" panose="020B0604020202020204" pitchFamily="34" charset="0"/>
              </a:rPr>
              <a:t>Certiport</a:t>
            </a: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 Entrepreneurship and Small Business exam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Additional Assessment: Content and Entrepreneurial Mindset evaluated through formative assessments, business plan, pitch deck, and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endParaRPr>
          </a:p>
        </p:txBody>
      </p:sp>
      <p:sp>
        <p:nvSpPr>
          <p:cNvPr id="93" name="TextBox 92"/>
          <p:cNvSpPr txBox="1"/>
          <p:nvPr/>
        </p:nvSpPr>
        <p:spPr>
          <a:xfrm>
            <a:off x="10828381" y="2789461"/>
            <a:ext cx="11576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Advising, competition judging</a:t>
            </a:r>
          </a:p>
        </p:txBody>
      </p:sp>
      <p:sp>
        <p:nvSpPr>
          <p:cNvPr id="94" name="TextBox 93"/>
          <p:cNvSpPr txBox="1"/>
          <p:nvPr/>
        </p:nvSpPr>
        <p:spPr>
          <a:xfrm>
            <a:off x="242006" y="4807131"/>
            <a:ext cx="186325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panose="020B0604020202020204" pitchFamily="34" charset="0"/>
                <a:ea typeface="+mn-ea"/>
                <a:cs typeface="Arial" panose="020B0604020202020204" pitchFamily="34" charset="0"/>
              </a:rPr>
              <a:t>NFTE Startup Summer: Business Model Validation and Product Development</a:t>
            </a:r>
            <a:endParaRPr kumimoji="0" lang="en-US" sz="1400" b="1" i="0" u="none" strike="noStrike" kern="1200" cap="none" spc="0" normalizeH="0" baseline="0" noProof="0">
              <a:ln>
                <a:noFill/>
              </a:ln>
              <a:solidFill>
                <a:srgbClr val="4C12A1"/>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95" name="TextBox 94"/>
          <p:cNvSpPr txBox="1"/>
          <p:nvPr/>
        </p:nvSpPr>
        <p:spPr>
          <a:xfrm>
            <a:off x="2079288" y="4807131"/>
            <a:ext cx="695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Grades 11 and above</a:t>
            </a:r>
          </a:p>
        </p:txBody>
      </p:sp>
      <p:sp>
        <p:nvSpPr>
          <p:cNvPr id="96" name="TextBox 95"/>
          <p:cNvSpPr txBox="1"/>
          <p:nvPr/>
        </p:nvSpPr>
        <p:spPr>
          <a:xfrm>
            <a:off x="2796317" y="4807131"/>
            <a:ext cx="9588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16 weeks</a:t>
            </a:r>
          </a:p>
        </p:txBody>
      </p:sp>
      <p:sp>
        <p:nvSpPr>
          <p:cNvPr id="97" name="TextBox 96"/>
          <p:cNvSpPr txBox="1"/>
          <p:nvPr/>
        </p:nvSpPr>
        <p:spPr>
          <a:xfrm>
            <a:off x="3717235" y="4807131"/>
            <a:ext cx="15370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Investment pitch competition in the fall</a:t>
            </a:r>
          </a:p>
        </p:txBody>
      </p:sp>
      <p:sp>
        <p:nvSpPr>
          <p:cNvPr id="98" name="TextBox 97"/>
          <p:cNvSpPr txBox="1"/>
          <p:nvPr/>
        </p:nvSpPr>
        <p:spPr>
          <a:xfrm>
            <a:off x="5500053" y="4807131"/>
            <a:ext cx="12632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An investment pitch deck, including a detailed financial plan</a:t>
            </a:r>
          </a:p>
        </p:txBody>
      </p:sp>
      <p:sp>
        <p:nvSpPr>
          <p:cNvPr id="99" name="TextBox 98"/>
          <p:cNvSpPr txBox="1"/>
          <p:nvPr/>
        </p:nvSpPr>
        <p:spPr>
          <a:xfrm>
            <a:off x="6757571" y="4807131"/>
            <a:ext cx="22895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Content and Entrepreneurial Mindset evaluated through formative assessments, business plan, pitch deck, and presentation</a:t>
            </a:r>
          </a:p>
        </p:txBody>
      </p:sp>
      <p:sp>
        <p:nvSpPr>
          <p:cNvPr id="100" name="TextBox 99"/>
          <p:cNvSpPr txBox="1"/>
          <p:nvPr/>
        </p:nvSpPr>
        <p:spPr>
          <a:xfrm>
            <a:off x="9103490" y="4807131"/>
            <a:ext cx="17028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This program is taught by senior educators from NFTE's Entrepreneurial Teacher Corps.</a:t>
            </a:r>
          </a:p>
        </p:txBody>
      </p:sp>
      <p:sp>
        <p:nvSpPr>
          <p:cNvPr id="101" name="TextBox 100"/>
          <p:cNvSpPr txBox="1"/>
          <p:nvPr/>
        </p:nvSpPr>
        <p:spPr>
          <a:xfrm>
            <a:off x="10828381" y="4807131"/>
            <a:ext cx="1157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Advising, competition judging, field trip hosting</a:t>
            </a:r>
          </a:p>
        </p:txBody>
      </p:sp>
      <p:sp>
        <p:nvSpPr>
          <p:cNvPr id="43" name="TextBox 42">
            <a:extLst>
              <a:ext uri="{FF2B5EF4-FFF2-40B4-BE49-F238E27FC236}">
                <a16:creationId xmlns:a16="http://schemas.microsoft.com/office/drawing/2014/main" id="{404566BC-7568-419A-B472-86E673995FDF}"/>
              </a:ext>
            </a:extLst>
          </p:cNvPr>
          <p:cNvSpPr txBox="1"/>
          <p:nvPr/>
        </p:nvSpPr>
        <p:spPr>
          <a:xfrm>
            <a:off x="345479" y="4174456"/>
            <a:ext cx="1289382" cy="246221"/>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Arial" charset="0"/>
                <a:cs typeface="Arial" charset="0"/>
              </a:rPr>
              <a:t>CERTIFICATION</a:t>
            </a:r>
          </a:p>
        </p:txBody>
      </p:sp>
    </p:spTree>
    <p:extLst>
      <p:ext uri="{BB962C8B-B14F-4D97-AF65-F5344CB8AC3E}">
        <p14:creationId xmlns:p14="http://schemas.microsoft.com/office/powerpoint/2010/main" val="1462510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F4C54D-E1D4-4E44-A701-665D72F5C361}"/>
              </a:ext>
            </a:extLst>
          </p:cNvPr>
          <p:cNvSpPr/>
          <p:nvPr/>
        </p:nvSpPr>
        <p:spPr>
          <a:xfrm>
            <a:off x="591671" y="1599313"/>
            <a:ext cx="8206453" cy="876856"/>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US" sz="2700">
                <a:latin typeface="Arial" charset="0"/>
                <a:ea typeface="Arial" charset="0"/>
                <a:cs typeface="Arial" charset="0"/>
              </a:rPr>
              <a:t>NFTE Entrepreneurship 2 / NFTE Startup Summer: Program Content</a:t>
            </a:r>
          </a:p>
        </p:txBody>
      </p:sp>
      <p:sp>
        <p:nvSpPr>
          <p:cNvPr id="5" name="TextBox 4"/>
          <p:cNvSpPr txBox="1"/>
          <p:nvPr/>
        </p:nvSpPr>
        <p:spPr>
          <a:xfrm>
            <a:off x="591671" y="2597767"/>
            <a:ext cx="5527964" cy="36009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Growing Your Entrepreneurial Mindset—Leadership and Teamwork</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participate in a series of challenges that require them to work as a team to solve complex problems. Students reflect on the entrepreneurial skills they used and their opportunities for growth.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Achieving Product-Market Fit</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work collaboratively to develop a minimum viable product, conducting A/B testing with potential customers to validate product-market fit. Students also work on product development and positioning.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Designing a Business Model</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research distribution channels, internal resources, and external partnerships that could benefit their business. Students also consider how to structure their business in order to optimize performance of key activities.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Utilizing Digital Marketing and Sales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While learning about selling strategies, students develop a website and social media campaign to market their business.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p:txBody>
      </p:sp>
      <p:sp>
        <p:nvSpPr>
          <p:cNvPr id="9" name="TextBox 8"/>
          <p:cNvSpPr txBox="1"/>
          <p:nvPr/>
        </p:nvSpPr>
        <p:spPr>
          <a:xfrm>
            <a:off x="953720" y="1683798"/>
            <a:ext cx="68053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7 units of learning guide students in deepening their entrepreneurial mindset and building their businesses.</a:t>
            </a:r>
          </a:p>
        </p:txBody>
      </p:sp>
      <p:sp>
        <p:nvSpPr>
          <p:cNvPr id="10" name="TextBox 9"/>
          <p:cNvSpPr txBox="1"/>
          <p:nvPr/>
        </p:nvSpPr>
        <p:spPr>
          <a:xfrm>
            <a:off x="6534783" y="2914597"/>
            <a:ext cx="5116834"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Planning for Business Operations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learn about human capital, intellectual property, basic recordkeeping, and basic accounting. Students consider the importance of ethics and how they can create socially responsible, sustainable businesses.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Financing a Startup</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develop financial ratios and a projected income statement for their business. Students explore bootstrapping, crowdsourcing, using loans to finance new businesses, and credit scores.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Managing a Small Business</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learn about human resources, government regulations, and taxes relevant to their business, in preparation for the </a:t>
            </a:r>
            <a:r>
              <a:rPr kumimoji="0" lang="en-US" sz="1200" b="0" i="0" u="none" strike="noStrike" kern="1200" cap="none" spc="0" normalizeH="0" baseline="0" noProof="0" err="1">
                <a:ln>
                  <a:noFill/>
                </a:ln>
                <a:solidFill>
                  <a:srgbClr val="171616"/>
                </a:solidFill>
                <a:effectLst/>
                <a:uLnTx/>
                <a:uFillTx/>
                <a:latin typeface="Arial" charset="0"/>
                <a:ea typeface="Arial" charset="0"/>
                <a:cs typeface="Arial" charset="0"/>
              </a:rPr>
              <a:t>Certiport</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Entrepreneurship and Small Business exam. </a:t>
            </a:r>
          </a:p>
        </p:txBody>
      </p:sp>
      <p:grpSp>
        <p:nvGrpSpPr>
          <p:cNvPr id="11" name="Group 10">
            <a:extLst>
              <a:ext uri="{FF2B5EF4-FFF2-40B4-BE49-F238E27FC236}">
                <a16:creationId xmlns:a16="http://schemas.microsoft.com/office/drawing/2014/main" id="{FF372AEB-F094-4586-8944-2BE523846828}"/>
              </a:ext>
            </a:extLst>
          </p:cNvPr>
          <p:cNvGrpSpPr/>
          <p:nvPr/>
        </p:nvGrpSpPr>
        <p:grpSpPr>
          <a:xfrm rot="5400000">
            <a:off x="7991970" y="2346238"/>
            <a:ext cx="590325" cy="259862"/>
            <a:chOff x="8798124" y="1662439"/>
            <a:chExt cx="749891" cy="330103"/>
          </a:xfrm>
        </p:grpSpPr>
        <p:sp>
          <p:nvSpPr>
            <p:cNvPr id="12" name="Rectangle 11">
              <a:extLst>
                <a:ext uri="{FF2B5EF4-FFF2-40B4-BE49-F238E27FC236}">
                  <a16:creationId xmlns:a16="http://schemas.microsoft.com/office/drawing/2014/main" id="{4FF13DEB-A8D8-40D1-A59D-69A1FC4C6F2B}"/>
                </a:ext>
              </a:extLst>
            </p:cNvPr>
            <p:cNvSpPr/>
            <p:nvPr/>
          </p:nvSpPr>
          <p:spPr>
            <a:xfrm>
              <a:off x="8798124" y="1750427"/>
              <a:ext cx="556026" cy="155134"/>
            </a:xfrm>
            <a:prstGeom prst="rect">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riangle 11">
              <a:extLst>
                <a:ext uri="{FF2B5EF4-FFF2-40B4-BE49-F238E27FC236}">
                  <a16:creationId xmlns:a16="http://schemas.microsoft.com/office/drawing/2014/main" id="{C16F764A-5EED-4E6E-8A8D-17C67DF272FB}"/>
                </a:ext>
              </a:extLst>
            </p:cNvPr>
            <p:cNvSpPr/>
            <p:nvPr/>
          </p:nvSpPr>
          <p:spPr>
            <a:xfrm rot="5400000">
              <a:off x="9240678" y="1685205"/>
              <a:ext cx="330103" cy="284571"/>
            </a:xfrm>
            <a:prstGeom prst="triangle">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5" descr="A close up of text on a white background&#10;&#10;Description generated with high confidence">
            <a:extLst>
              <a:ext uri="{FF2B5EF4-FFF2-40B4-BE49-F238E27FC236}">
                <a16:creationId xmlns:a16="http://schemas.microsoft.com/office/drawing/2014/main" id="{159EAFD3-920B-4182-82B1-6584891BBF7C}"/>
              </a:ext>
            </a:extLst>
          </p:cNvPr>
          <p:cNvPicPr>
            <a:picLocks noChangeAspect="1"/>
          </p:cNvPicPr>
          <p:nvPr/>
        </p:nvPicPr>
        <p:blipFill>
          <a:blip r:embed="rId2"/>
          <a:stretch>
            <a:fillRect/>
          </a:stretch>
        </p:blipFill>
        <p:spPr>
          <a:xfrm>
            <a:off x="8883691" y="1300461"/>
            <a:ext cx="2312625" cy="1542503"/>
          </a:xfrm>
          <a:prstGeom prst="rect">
            <a:avLst/>
          </a:prstGeom>
        </p:spPr>
      </p:pic>
    </p:spTree>
    <p:extLst>
      <p:ext uri="{BB962C8B-B14F-4D97-AF65-F5344CB8AC3E}">
        <p14:creationId xmlns:p14="http://schemas.microsoft.com/office/powerpoint/2010/main" val="1285496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33" name="TextBox 32"/>
          <p:cNvSpPr txBox="1"/>
          <p:nvPr/>
        </p:nvSpPr>
        <p:spPr>
          <a:xfrm>
            <a:off x="373156" y="279815"/>
            <a:ext cx="65577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C13A2"/>
                </a:solidFill>
                <a:effectLst/>
                <a:uLnTx/>
                <a:uFillTx/>
                <a:latin typeface="Arial" charset="0"/>
                <a:ea typeface="Arial" charset="0"/>
                <a:cs typeface="Arial" charset="0"/>
              </a:rPr>
              <a:t>The Entrepreneurial Teacher Corps</a:t>
            </a:r>
          </a:p>
        </p:txBody>
      </p:sp>
      <p:sp>
        <p:nvSpPr>
          <p:cNvPr id="34" name="TextBox 33"/>
          <p:cNvSpPr txBox="1"/>
          <p:nvPr/>
        </p:nvSpPr>
        <p:spPr>
          <a:xfrm>
            <a:off x="362004" y="2096869"/>
            <a:ext cx="478494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10000"/>
                  </a:srgbClr>
                </a:solidFill>
                <a:effectLst/>
                <a:uLnTx/>
                <a:uFillTx/>
                <a:latin typeface="Arial" panose="020B0604020202020204"/>
                <a:ea typeface="+mn-ea"/>
                <a:cs typeface="Arial" panose="020B0604020202020204" pitchFamily="34" charset="0"/>
              </a:rPr>
              <a:t>Activating the entrepreneurial mindset of an entire generation begins with the Teacher Corps. Educators join a robust community of support, complete with professional development resources, NFTE curriculum, student performance reporting, and opportunities to learn from one another as well as from NFTE staff.</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951" y="0"/>
            <a:ext cx="7045049" cy="7045049"/>
          </a:xfrm>
          <a:prstGeom prst="rect">
            <a:avLst/>
          </a:prstGeom>
        </p:spPr>
      </p:pic>
      <p:sp>
        <p:nvSpPr>
          <p:cNvPr id="7" name="Rectangle 6">
            <a:extLst>
              <a:ext uri="{FF2B5EF4-FFF2-40B4-BE49-F238E27FC236}">
                <a16:creationId xmlns:a16="http://schemas.microsoft.com/office/drawing/2014/main" id="{9C89955E-08BC-4085-A309-C00E18277B03}"/>
              </a:ext>
            </a:extLst>
          </p:cNvPr>
          <p:cNvSpPr/>
          <p:nvPr/>
        </p:nvSpPr>
        <p:spPr>
          <a:xfrm>
            <a:off x="501804" y="1750427"/>
            <a:ext cx="4240005" cy="155134"/>
          </a:xfrm>
          <a:prstGeom prst="rect">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riangle 11">
            <a:extLst>
              <a:ext uri="{FF2B5EF4-FFF2-40B4-BE49-F238E27FC236}">
                <a16:creationId xmlns:a16="http://schemas.microsoft.com/office/drawing/2014/main" id="{615FEF3F-BB6F-448C-8354-AC2D57807DDB}"/>
              </a:ext>
            </a:extLst>
          </p:cNvPr>
          <p:cNvSpPr/>
          <p:nvPr/>
        </p:nvSpPr>
        <p:spPr>
          <a:xfrm rot="5400000">
            <a:off x="4628337" y="1685205"/>
            <a:ext cx="330103" cy="284571"/>
          </a:xfrm>
          <a:prstGeom prst="triangle">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630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6" name="Title 5"/>
          <p:cNvSpPr>
            <a:spLocks noGrp="1"/>
          </p:cNvSpPr>
          <p:nvPr>
            <p:ph type="title"/>
          </p:nvPr>
        </p:nvSpPr>
        <p:spPr/>
        <p:txBody>
          <a:bodyPr/>
          <a:lstStyle/>
          <a:p>
            <a:r>
              <a:rPr lang="en-US">
                <a:solidFill>
                  <a:srgbClr val="4C13A2"/>
                </a:solidFill>
                <a:latin typeface="Arial" charset="0"/>
                <a:ea typeface="Arial" charset="0"/>
                <a:cs typeface="Arial" charset="0"/>
              </a:rPr>
              <a:t>“NFTE U” Teacher Training</a:t>
            </a:r>
          </a:p>
        </p:txBody>
      </p:sp>
      <p:sp>
        <p:nvSpPr>
          <p:cNvPr id="4" name="TextBox 3"/>
          <p:cNvSpPr txBox="1"/>
          <p:nvPr/>
        </p:nvSpPr>
        <p:spPr>
          <a:xfrm>
            <a:off x="6351736" y="1468488"/>
            <a:ext cx="4241822" cy="26879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12A1"/>
                </a:solidFill>
                <a:effectLst/>
                <a:uLnTx/>
                <a:uFillTx/>
                <a:latin typeface="Arial" charset="0"/>
                <a:ea typeface="Arial" charset="0"/>
                <a:cs typeface="Arial" charset="0"/>
              </a:rPr>
              <a:t>Educators learn how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4C12A1"/>
              </a:solidFill>
              <a:effectLst/>
              <a:uLnTx/>
              <a:uFillTx/>
              <a:latin typeface="Arial" charset="0"/>
              <a:ea typeface="Arial" charset="0"/>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Deliver project-based learning and the NFTE curriculum</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Teach cognitive and non-cognitive skills, with a strong focus on practices that help teachers to activate the entrepreneurial mindset in students</a:t>
            </a:r>
          </a:p>
          <a:p>
            <a:pPr marL="800100" marR="0" lvl="1" indent="-34290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endParaRPr>
          </a:p>
        </p:txBody>
      </p:sp>
      <p:sp>
        <p:nvSpPr>
          <p:cNvPr id="19" name="TextBox 18"/>
          <p:cNvSpPr txBox="1"/>
          <p:nvPr/>
        </p:nvSpPr>
        <p:spPr>
          <a:xfrm>
            <a:off x="6351736" y="4133716"/>
            <a:ext cx="4241822"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12A1"/>
                </a:solidFill>
                <a:effectLst/>
                <a:uLnTx/>
                <a:uFillTx/>
                <a:latin typeface="Arial" charset="0"/>
                <a:ea typeface="Arial" charset="0"/>
                <a:cs typeface="Arial" charset="0"/>
              </a:rPr>
              <a:t>Educators receive: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4C12A1"/>
              </a:solidFill>
              <a:effectLst/>
              <a:uLnTx/>
              <a:uFillTx/>
              <a:latin typeface="Arial" charset="0"/>
              <a:ea typeface="Arial" charset="0"/>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NFTE Certified Entrepreneurship Teacher (CET) designation, following successful completion of the training </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Membership in the NFTE Entrepreneurial Teacher Corps</a:t>
            </a:r>
          </a:p>
        </p:txBody>
      </p:sp>
      <p:pic>
        <p:nvPicPr>
          <p:cNvPr id="7" name="Picture 6" descr="A picture containing person, woman, indoor, looking&#10;&#10;Description generated with very high confidence">
            <a:extLst>
              <a:ext uri="{FF2B5EF4-FFF2-40B4-BE49-F238E27FC236}">
                <a16:creationId xmlns:a16="http://schemas.microsoft.com/office/drawing/2014/main" id="{7F1C8269-9F40-4DA3-9E47-53189BA569C5}"/>
              </a:ext>
            </a:extLst>
          </p:cNvPr>
          <p:cNvPicPr>
            <a:picLocks noChangeAspect="1"/>
          </p:cNvPicPr>
          <p:nvPr/>
        </p:nvPicPr>
        <p:blipFill rotWithShape="1">
          <a:blip r:embed="rId2"/>
          <a:srcRect r="28595"/>
          <a:stretch/>
        </p:blipFill>
        <p:spPr>
          <a:xfrm>
            <a:off x="765491" y="1468487"/>
            <a:ext cx="5070533" cy="4739943"/>
          </a:xfrm>
          <a:prstGeom prst="rect">
            <a:avLst/>
          </a:prstGeom>
        </p:spPr>
      </p:pic>
    </p:spTree>
    <p:extLst>
      <p:ext uri="{BB962C8B-B14F-4D97-AF65-F5344CB8AC3E}">
        <p14:creationId xmlns:p14="http://schemas.microsoft.com/office/powerpoint/2010/main" val="1033445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6" name="Title 5"/>
          <p:cNvSpPr>
            <a:spLocks noGrp="1"/>
          </p:cNvSpPr>
          <p:nvPr>
            <p:ph type="title"/>
          </p:nvPr>
        </p:nvSpPr>
        <p:spPr/>
        <p:txBody>
          <a:bodyPr/>
          <a:lstStyle/>
          <a:p>
            <a:r>
              <a:rPr lang="en-US">
                <a:solidFill>
                  <a:srgbClr val="4C13A2"/>
                </a:solidFill>
                <a:latin typeface="Arial" charset="0"/>
                <a:ea typeface="Arial" charset="0"/>
                <a:cs typeface="Arial" charset="0"/>
              </a:rPr>
              <a:t>Ongoing Professional Development</a:t>
            </a:r>
            <a:br>
              <a:rPr lang="en-US">
                <a:solidFill>
                  <a:srgbClr val="4C13A2"/>
                </a:solidFill>
                <a:latin typeface="Arial" charset="0"/>
                <a:ea typeface="Arial" charset="0"/>
                <a:cs typeface="Arial" charset="0"/>
              </a:rPr>
            </a:br>
            <a:endParaRPr lang="en-US"/>
          </a:p>
        </p:txBody>
      </p:sp>
      <p:sp>
        <p:nvSpPr>
          <p:cNvPr id="11" name="TextBox 10"/>
          <p:cNvSpPr txBox="1"/>
          <p:nvPr/>
        </p:nvSpPr>
        <p:spPr>
          <a:xfrm>
            <a:off x="6614394" y="1564698"/>
            <a:ext cx="458109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12A1"/>
                </a:solidFill>
                <a:effectLst/>
                <a:uLnTx/>
                <a:uFillTx/>
                <a:latin typeface="Arial" charset="0"/>
                <a:ea typeface="Arial" charset="0"/>
                <a:cs typeface="Arial" charset="0"/>
              </a:rPr>
              <a:t>Professional Learning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4C12A1"/>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71616"/>
                </a:solidFill>
                <a:effectLst/>
                <a:uLnTx/>
                <a:uFillTx/>
                <a:latin typeface="Arial" charset="0"/>
                <a:ea typeface="Arial" charset="0"/>
                <a:cs typeface="Arial" charset="0"/>
              </a:rPr>
              <a:t>Run by NFTE Lead Teachers and Master Educators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71616"/>
                </a:solidFill>
                <a:effectLst/>
                <a:uLnTx/>
                <a:uFillTx/>
                <a:latin typeface="Arial" charset="0"/>
                <a:ea typeface="Arial" charset="0"/>
                <a:cs typeface="Arial" charset="0"/>
              </a:rPr>
              <a:t>Practice-focused with all NFTE teachers partner to codify and grow best practices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endParaRPr>
          </a:p>
        </p:txBody>
      </p:sp>
      <p:sp>
        <p:nvSpPr>
          <p:cNvPr id="12" name="TextBox 11"/>
          <p:cNvSpPr txBox="1"/>
          <p:nvPr/>
        </p:nvSpPr>
        <p:spPr>
          <a:xfrm>
            <a:off x="6614394" y="3794646"/>
            <a:ext cx="4588329"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12A1"/>
                </a:solidFill>
                <a:effectLst/>
                <a:uLnTx/>
                <a:uFillTx/>
                <a:latin typeface="Arial" charset="0"/>
                <a:ea typeface="Arial" charset="0"/>
                <a:cs typeface="Arial" charset="0"/>
              </a:rPr>
              <a:t>Professional Development Webinars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4C12A1"/>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71616"/>
                </a:solidFill>
                <a:effectLst/>
                <a:uLnTx/>
                <a:uFillTx/>
                <a:latin typeface="Arial" charset="0"/>
                <a:ea typeface="Arial" charset="0"/>
                <a:cs typeface="Arial" charset="0"/>
              </a:rPr>
              <a:t>Monthly webinars and an online video library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lumMod val="10000"/>
                </a:srgbClr>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71616"/>
                </a:solidFill>
                <a:effectLst/>
                <a:uLnTx/>
                <a:uFillTx/>
                <a:latin typeface="Arial" charset="0"/>
                <a:ea typeface="Arial" charset="0"/>
                <a:cs typeface="Arial" charset="0"/>
              </a:rPr>
              <a:t>Content-focused training on teaching key entrepreneurship topics, including the entrepreneurial mindset</a:t>
            </a:r>
          </a:p>
        </p:txBody>
      </p:sp>
      <p:pic>
        <p:nvPicPr>
          <p:cNvPr id="4" name="Picture 3" descr="A group of people posing for a photo&#10;&#10;Description generated with very high confidence">
            <a:extLst>
              <a:ext uri="{FF2B5EF4-FFF2-40B4-BE49-F238E27FC236}">
                <a16:creationId xmlns:a16="http://schemas.microsoft.com/office/drawing/2014/main" id="{65F07626-73A9-48F1-8C7C-27BADC660C04}"/>
              </a:ext>
            </a:extLst>
          </p:cNvPr>
          <p:cNvPicPr>
            <a:picLocks noChangeAspect="1"/>
          </p:cNvPicPr>
          <p:nvPr/>
        </p:nvPicPr>
        <p:blipFill>
          <a:blip r:embed="rId2"/>
          <a:stretch>
            <a:fillRect/>
          </a:stretch>
        </p:blipFill>
        <p:spPr>
          <a:xfrm>
            <a:off x="605118" y="1564698"/>
            <a:ext cx="5644187" cy="3168667"/>
          </a:xfrm>
          <a:prstGeom prst="rect">
            <a:avLst/>
          </a:prstGeom>
        </p:spPr>
      </p:pic>
    </p:spTree>
    <p:extLst>
      <p:ext uri="{BB962C8B-B14F-4D97-AF65-F5344CB8AC3E}">
        <p14:creationId xmlns:p14="http://schemas.microsoft.com/office/powerpoint/2010/main" val="765119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8051CA-0E4D-4B22-9F97-28101569B5DF}"/>
              </a:ext>
            </a:extLst>
          </p:cNvPr>
          <p:cNvPicPr>
            <a:picLocks noChangeAspect="1"/>
          </p:cNvPicPr>
          <p:nvPr/>
        </p:nvPicPr>
        <p:blipFill rotWithShape="1">
          <a:blip r:embed="rId2"/>
          <a:srcRect t="27445"/>
          <a:stretch/>
        </p:blipFill>
        <p:spPr>
          <a:xfrm>
            <a:off x="9497960" y="1516191"/>
            <a:ext cx="1376067" cy="998409"/>
          </a:xfrm>
          <a:prstGeom prst="rect">
            <a:avLst/>
          </a:prstGeom>
        </p:spPr>
      </p:pic>
      <p:sp>
        <p:nvSpPr>
          <p:cNvPr id="2" name="Slide Number Placeholder 1">
            <a:extLst>
              <a:ext uri="{FF2B5EF4-FFF2-40B4-BE49-F238E27FC236}">
                <a16:creationId xmlns:a16="http://schemas.microsoft.com/office/drawing/2014/main" id="{8D6E6FD6-344B-4AE3-B67D-BEA88686822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A9AAB4B9-D3F1-4AB3-B141-4814639E22A4}"/>
              </a:ext>
            </a:extLst>
          </p:cNvPr>
          <p:cNvSpPr>
            <a:spLocks noGrp="1"/>
          </p:cNvSpPr>
          <p:nvPr>
            <p:ph type="title"/>
          </p:nvPr>
        </p:nvSpPr>
        <p:spPr/>
        <p:txBody>
          <a:bodyPr/>
          <a:lstStyle/>
          <a:p>
            <a:r>
              <a:rPr lang="en-US" sz="2800" dirty="0"/>
              <a:t>Enrichment/Support: Volunteerism and Workforce Connection </a:t>
            </a:r>
          </a:p>
        </p:txBody>
      </p:sp>
      <p:pic>
        <p:nvPicPr>
          <p:cNvPr id="6" name="Picture 5">
            <a:extLst>
              <a:ext uri="{FF2B5EF4-FFF2-40B4-BE49-F238E27FC236}">
                <a16:creationId xmlns:a16="http://schemas.microsoft.com/office/drawing/2014/main" id="{13F0D41E-B1AB-45C9-AA5E-5E046F12B6B1}"/>
              </a:ext>
            </a:extLst>
          </p:cNvPr>
          <p:cNvPicPr>
            <a:picLocks noChangeAspect="1"/>
          </p:cNvPicPr>
          <p:nvPr/>
        </p:nvPicPr>
        <p:blipFill>
          <a:blip r:embed="rId3"/>
          <a:stretch>
            <a:fillRect/>
          </a:stretch>
        </p:blipFill>
        <p:spPr>
          <a:xfrm>
            <a:off x="9524755" y="2699066"/>
            <a:ext cx="2084666" cy="381924"/>
          </a:xfrm>
          <a:prstGeom prst="rect">
            <a:avLst/>
          </a:prstGeom>
        </p:spPr>
      </p:pic>
      <p:pic>
        <p:nvPicPr>
          <p:cNvPr id="7" name="Picture 6">
            <a:extLst>
              <a:ext uri="{FF2B5EF4-FFF2-40B4-BE49-F238E27FC236}">
                <a16:creationId xmlns:a16="http://schemas.microsoft.com/office/drawing/2014/main" id="{BA624C07-A72C-4325-A7CA-EEA58EA5F413}"/>
              </a:ext>
            </a:extLst>
          </p:cNvPr>
          <p:cNvPicPr>
            <a:picLocks noChangeAspect="1"/>
          </p:cNvPicPr>
          <p:nvPr/>
        </p:nvPicPr>
        <p:blipFill>
          <a:blip r:embed="rId4"/>
          <a:stretch>
            <a:fillRect/>
          </a:stretch>
        </p:blipFill>
        <p:spPr>
          <a:xfrm>
            <a:off x="9249248" y="3075153"/>
            <a:ext cx="1624779" cy="1324856"/>
          </a:xfrm>
          <a:prstGeom prst="rect">
            <a:avLst/>
          </a:prstGeom>
        </p:spPr>
      </p:pic>
      <p:pic>
        <p:nvPicPr>
          <p:cNvPr id="8" name="Picture 7">
            <a:extLst>
              <a:ext uri="{FF2B5EF4-FFF2-40B4-BE49-F238E27FC236}">
                <a16:creationId xmlns:a16="http://schemas.microsoft.com/office/drawing/2014/main" id="{436CD5DA-9095-4202-A239-C57D03C8B773}"/>
              </a:ext>
            </a:extLst>
          </p:cNvPr>
          <p:cNvPicPr>
            <a:picLocks noChangeAspect="1"/>
          </p:cNvPicPr>
          <p:nvPr/>
        </p:nvPicPr>
        <p:blipFill>
          <a:blip r:embed="rId5"/>
          <a:stretch>
            <a:fillRect/>
          </a:stretch>
        </p:blipFill>
        <p:spPr>
          <a:xfrm>
            <a:off x="481081" y="4300316"/>
            <a:ext cx="1257711" cy="815934"/>
          </a:xfrm>
          <a:prstGeom prst="rect">
            <a:avLst/>
          </a:prstGeom>
        </p:spPr>
      </p:pic>
      <p:pic>
        <p:nvPicPr>
          <p:cNvPr id="10" name="Picture 9">
            <a:extLst>
              <a:ext uri="{FF2B5EF4-FFF2-40B4-BE49-F238E27FC236}">
                <a16:creationId xmlns:a16="http://schemas.microsoft.com/office/drawing/2014/main" id="{7C0A2136-D8CB-4BB3-8D8A-23D0F8704084}"/>
              </a:ext>
            </a:extLst>
          </p:cNvPr>
          <p:cNvPicPr>
            <a:picLocks noChangeAspect="1"/>
          </p:cNvPicPr>
          <p:nvPr/>
        </p:nvPicPr>
        <p:blipFill>
          <a:blip r:embed="rId6"/>
          <a:stretch>
            <a:fillRect/>
          </a:stretch>
        </p:blipFill>
        <p:spPr>
          <a:xfrm>
            <a:off x="362725" y="1797494"/>
            <a:ext cx="1376067" cy="1376067"/>
          </a:xfrm>
          <a:prstGeom prst="rect">
            <a:avLst/>
          </a:prstGeom>
        </p:spPr>
      </p:pic>
      <p:pic>
        <p:nvPicPr>
          <p:cNvPr id="12" name="Picture 11">
            <a:extLst>
              <a:ext uri="{FF2B5EF4-FFF2-40B4-BE49-F238E27FC236}">
                <a16:creationId xmlns:a16="http://schemas.microsoft.com/office/drawing/2014/main" id="{B65DD0B2-486B-4729-A0DF-1060F1B54554}"/>
              </a:ext>
            </a:extLst>
          </p:cNvPr>
          <p:cNvPicPr>
            <a:picLocks noChangeAspect="1"/>
          </p:cNvPicPr>
          <p:nvPr/>
        </p:nvPicPr>
        <p:blipFill>
          <a:blip r:embed="rId7"/>
          <a:stretch>
            <a:fillRect/>
          </a:stretch>
        </p:blipFill>
        <p:spPr>
          <a:xfrm>
            <a:off x="9185711" y="4222954"/>
            <a:ext cx="2783403" cy="1049480"/>
          </a:xfrm>
          <a:prstGeom prst="rect">
            <a:avLst/>
          </a:prstGeom>
        </p:spPr>
      </p:pic>
      <p:pic>
        <p:nvPicPr>
          <p:cNvPr id="13" name="Picture 12">
            <a:extLst>
              <a:ext uri="{FF2B5EF4-FFF2-40B4-BE49-F238E27FC236}">
                <a16:creationId xmlns:a16="http://schemas.microsoft.com/office/drawing/2014/main" id="{2DE2F7EB-F487-41DA-8376-DAA6CABCFAD7}"/>
              </a:ext>
            </a:extLst>
          </p:cNvPr>
          <p:cNvPicPr>
            <a:picLocks noChangeAspect="1"/>
          </p:cNvPicPr>
          <p:nvPr/>
        </p:nvPicPr>
        <p:blipFill>
          <a:blip r:embed="rId8"/>
          <a:stretch>
            <a:fillRect/>
          </a:stretch>
        </p:blipFill>
        <p:spPr>
          <a:xfrm>
            <a:off x="9914160" y="5178356"/>
            <a:ext cx="1326503" cy="1326503"/>
          </a:xfrm>
          <a:prstGeom prst="rect">
            <a:avLst/>
          </a:prstGeom>
        </p:spPr>
      </p:pic>
      <p:pic>
        <p:nvPicPr>
          <p:cNvPr id="14" name="Picture 13">
            <a:extLst>
              <a:ext uri="{FF2B5EF4-FFF2-40B4-BE49-F238E27FC236}">
                <a16:creationId xmlns:a16="http://schemas.microsoft.com/office/drawing/2014/main" id="{E41664A2-BAFB-4C35-925E-D2257D6E2666}"/>
              </a:ext>
            </a:extLst>
          </p:cNvPr>
          <p:cNvPicPr>
            <a:picLocks noChangeAspect="1"/>
          </p:cNvPicPr>
          <p:nvPr/>
        </p:nvPicPr>
        <p:blipFill>
          <a:blip r:embed="rId9"/>
          <a:stretch>
            <a:fillRect/>
          </a:stretch>
        </p:blipFill>
        <p:spPr>
          <a:xfrm>
            <a:off x="235062" y="2789660"/>
            <a:ext cx="1751524" cy="1278679"/>
          </a:xfrm>
          <a:prstGeom prst="rect">
            <a:avLst/>
          </a:prstGeom>
        </p:spPr>
      </p:pic>
      <p:pic>
        <p:nvPicPr>
          <p:cNvPr id="15" name="Picture 14">
            <a:extLst>
              <a:ext uri="{FF2B5EF4-FFF2-40B4-BE49-F238E27FC236}">
                <a16:creationId xmlns:a16="http://schemas.microsoft.com/office/drawing/2014/main" id="{401384EB-2695-4FAA-8BB6-82E0058D92D5}"/>
              </a:ext>
            </a:extLst>
          </p:cNvPr>
          <p:cNvPicPr>
            <a:picLocks noChangeAspect="1"/>
          </p:cNvPicPr>
          <p:nvPr/>
        </p:nvPicPr>
        <p:blipFill>
          <a:blip r:embed="rId10"/>
          <a:stretch>
            <a:fillRect/>
          </a:stretch>
        </p:blipFill>
        <p:spPr>
          <a:xfrm>
            <a:off x="77390" y="5194257"/>
            <a:ext cx="2065091" cy="757015"/>
          </a:xfrm>
          <a:prstGeom prst="rect">
            <a:avLst/>
          </a:prstGeom>
        </p:spPr>
      </p:pic>
      <p:pic>
        <p:nvPicPr>
          <p:cNvPr id="17" name="Picture 16">
            <a:extLst>
              <a:ext uri="{FF2B5EF4-FFF2-40B4-BE49-F238E27FC236}">
                <a16:creationId xmlns:a16="http://schemas.microsoft.com/office/drawing/2014/main" id="{C1D64216-DDBE-4F52-8379-1D707CA8437F}"/>
              </a:ext>
            </a:extLst>
          </p:cNvPr>
          <p:cNvPicPr>
            <a:picLocks noChangeAspect="1"/>
          </p:cNvPicPr>
          <p:nvPr/>
        </p:nvPicPr>
        <p:blipFill>
          <a:blip r:embed="rId11"/>
          <a:stretch>
            <a:fillRect/>
          </a:stretch>
        </p:blipFill>
        <p:spPr>
          <a:xfrm>
            <a:off x="42995" y="1340503"/>
            <a:ext cx="1897739" cy="607085"/>
          </a:xfrm>
          <a:prstGeom prst="rect">
            <a:avLst/>
          </a:prstGeom>
        </p:spPr>
      </p:pic>
      <p:pic>
        <p:nvPicPr>
          <p:cNvPr id="19" name="Picture 18">
            <a:extLst>
              <a:ext uri="{FF2B5EF4-FFF2-40B4-BE49-F238E27FC236}">
                <a16:creationId xmlns:a16="http://schemas.microsoft.com/office/drawing/2014/main" id="{A3CCFAC4-41EF-4BFE-A765-CABB2C8F7BF0}"/>
              </a:ext>
            </a:extLst>
          </p:cNvPr>
          <p:cNvPicPr>
            <a:picLocks noChangeAspect="1"/>
          </p:cNvPicPr>
          <p:nvPr/>
        </p:nvPicPr>
        <p:blipFill>
          <a:blip r:embed="rId12"/>
          <a:stretch>
            <a:fillRect/>
          </a:stretch>
        </p:blipFill>
        <p:spPr>
          <a:xfrm>
            <a:off x="10932454" y="3421777"/>
            <a:ext cx="978232" cy="978232"/>
          </a:xfrm>
          <a:prstGeom prst="rect">
            <a:avLst/>
          </a:prstGeom>
        </p:spPr>
      </p:pic>
      <p:pic>
        <p:nvPicPr>
          <p:cNvPr id="9" name="Picture 8">
            <a:extLst>
              <a:ext uri="{FF2B5EF4-FFF2-40B4-BE49-F238E27FC236}">
                <a16:creationId xmlns:a16="http://schemas.microsoft.com/office/drawing/2014/main" id="{65323208-4D1A-4AEA-A4EA-89EF1B7CFBAD}"/>
              </a:ext>
            </a:extLst>
          </p:cNvPr>
          <p:cNvPicPr>
            <a:picLocks noChangeAspect="1"/>
          </p:cNvPicPr>
          <p:nvPr/>
        </p:nvPicPr>
        <p:blipFill rotWithShape="1">
          <a:blip r:embed="rId13"/>
          <a:srcRect r="1361"/>
          <a:stretch/>
        </p:blipFill>
        <p:spPr>
          <a:xfrm>
            <a:off x="2484142" y="1516191"/>
            <a:ext cx="6701569" cy="5413526"/>
          </a:xfrm>
          <a:prstGeom prst="rect">
            <a:avLst/>
          </a:prstGeom>
        </p:spPr>
      </p:pic>
      <p:pic>
        <p:nvPicPr>
          <p:cNvPr id="11" name="Picture 10">
            <a:extLst>
              <a:ext uri="{FF2B5EF4-FFF2-40B4-BE49-F238E27FC236}">
                <a16:creationId xmlns:a16="http://schemas.microsoft.com/office/drawing/2014/main" id="{22B257F6-5425-4FA2-A109-A859CB1B3592}"/>
              </a:ext>
            </a:extLst>
          </p:cNvPr>
          <p:cNvPicPr>
            <a:picLocks noChangeAspect="1"/>
          </p:cNvPicPr>
          <p:nvPr/>
        </p:nvPicPr>
        <p:blipFill>
          <a:blip r:embed="rId14"/>
          <a:stretch>
            <a:fillRect/>
          </a:stretch>
        </p:blipFill>
        <p:spPr>
          <a:xfrm>
            <a:off x="10874027" y="1289955"/>
            <a:ext cx="1237990" cy="1060128"/>
          </a:xfrm>
          <a:prstGeom prst="rect">
            <a:avLst/>
          </a:prstGeom>
        </p:spPr>
      </p:pic>
    </p:spTree>
    <p:extLst>
      <p:ext uri="{BB962C8B-B14F-4D97-AF65-F5344CB8AC3E}">
        <p14:creationId xmlns:p14="http://schemas.microsoft.com/office/powerpoint/2010/main" val="1342486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4262A-ABAE-40BE-ADF1-0A317408A3F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9B2F12B-EC2B-4144-BB4B-08C01526A5A1}"/>
              </a:ext>
            </a:extLst>
          </p:cNvPr>
          <p:cNvSpPr>
            <a:spLocks noGrp="1"/>
          </p:cNvSpPr>
          <p:nvPr>
            <p:ph type="title"/>
          </p:nvPr>
        </p:nvSpPr>
        <p:spPr/>
        <p:txBody>
          <a:bodyPr/>
          <a:lstStyle/>
          <a:p>
            <a:r>
              <a:rPr lang="en-US" sz="2800" dirty="0"/>
              <a:t>Real World Application: Landmark Agreement With CIBC Bank</a:t>
            </a:r>
          </a:p>
        </p:txBody>
      </p:sp>
      <p:sp>
        <p:nvSpPr>
          <p:cNvPr id="4" name="TextBox 3">
            <a:extLst>
              <a:ext uri="{FF2B5EF4-FFF2-40B4-BE49-F238E27FC236}">
                <a16:creationId xmlns:a16="http://schemas.microsoft.com/office/drawing/2014/main" id="{9506ADB1-2AC6-4EEB-8980-72ACC6CC2271}"/>
              </a:ext>
            </a:extLst>
          </p:cNvPr>
          <p:cNvSpPr txBox="1"/>
          <p:nvPr/>
        </p:nvSpPr>
        <p:spPr>
          <a:xfrm>
            <a:off x="598098" y="1483743"/>
            <a:ext cx="8977223" cy="62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CIBC is proud to support these young entrepreneurs as they not only pursue their dreams of starting a business, but also create growth and opportunities in their neighborhoods,” said Larry D. Richman, President and Chief Executive Officer of CIBC. “CIBC has a mission to create stronger, more stable neighborhoods. We believe strongly that foster business growth in our communities is critical to achieving this goal.”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rPr>
              <a:t>Innovative collaboration with CIBC Bank to provide micro-financing to NFTE youth seeking to launch businesses in their communities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rPr>
              <a:t>Every NFTE Chicago Student who completes a business plan qualifies to apply and go before CIBC board comprised of banking officials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rPr>
              <a:t>CIBC will also supply additional financial literacy training for students to maintain funding agreement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71616"/>
              </a:solidFill>
              <a:effectLst/>
              <a:uLnTx/>
              <a:uFillTx/>
              <a:latin typeface="Calibri" panose="020F0502020204030204" pitchFamily="34" charset="0"/>
              <a:ea typeface="Calibri" panose="020F050202020403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71616"/>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582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4262A-ABAE-40BE-ADF1-0A317408A3F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9B2F12B-EC2B-4144-BB4B-08C01526A5A1}"/>
              </a:ext>
            </a:extLst>
          </p:cNvPr>
          <p:cNvSpPr>
            <a:spLocks noGrp="1"/>
          </p:cNvSpPr>
          <p:nvPr>
            <p:ph type="title"/>
          </p:nvPr>
        </p:nvSpPr>
        <p:spPr/>
        <p:txBody>
          <a:bodyPr/>
          <a:lstStyle/>
          <a:p>
            <a:r>
              <a:rPr lang="en-US" sz="2800" i="1" dirty="0"/>
              <a:t>T&amp;J Soccer </a:t>
            </a:r>
            <a:r>
              <a:rPr lang="en-US" sz="2800" dirty="0"/>
              <a:t>Sign the First NFTE/CIBC Entrepreneur Loan</a:t>
            </a:r>
          </a:p>
        </p:txBody>
      </p:sp>
      <p:pic>
        <p:nvPicPr>
          <p:cNvPr id="4" name="Picture 3">
            <a:extLst>
              <a:ext uri="{FF2B5EF4-FFF2-40B4-BE49-F238E27FC236}">
                <a16:creationId xmlns:a16="http://schemas.microsoft.com/office/drawing/2014/main" id="{363B92C8-9DDD-4D03-B443-94570E0B8B94}"/>
              </a:ext>
            </a:extLst>
          </p:cNvPr>
          <p:cNvPicPr>
            <a:picLocks noChangeAspect="1"/>
          </p:cNvPicPr>
          <p:nvPr/>
        </p:nvPicPr>
        <p:blipFill rotWithShape="1">
          <a:blip r:embed="rId2"/>
          <a:srcRect l="-348" t="15887"/>
          <a:stretch/>
        </p:blipFill>
        <p:spPr>
          <a:xfrm>
            <a:off x="6325402" y="1498993"/>
            <a:ext cx="4519124" cy="5050676"/>
          </a:xfrm>
          <a:prstGeom prst="rect">
            <a:avLst/>
          </a:prstGeom>
        </p:spPr>
      </p:pic>
      <p:pic>
        <p:nvPicPr>
          <p:cNvPr id="5" name="Picture 4">
            <a:extLst>
              <a:ext uri="{FF2B5EF4-FFF2-40B4-BE49-F238E27FC236}">
                <a16:creationId xmlns:a16="http://schemas.microsoft.com/office/drawing/2014/main" id="{919EF288-0723-45F3-BD4E-73E6BDBF78EA}"/>
              </a:ext>
            </a:extLst>
          </p:cNvPr>
          <p:cNvPicPr>
            <a:picLocks noChangeAspect="1"/>
          </p:cNvPicPr>
          <p:nvPr/>
        </p:nvPicPr>
        <p:blipFill>
          <a:blip r:embed="rId3"/>
          <a:stretch>
            <a:fillRect/>
          </a:stretch>
        </p:blipFill>
        <p:spPr>
          <a:xfrm>
            <a:off x="1550504" y="1498992"/>
            <a:ext cx="3768395" cy="5024527"/>
          </a:xfrm>
          <a:prstGeom prst="rect">
            <a:avLst/>
          </a:prstGeom>
        </p:spPr>
      </p:pic>
    </p:spTree>
    <p:extLst>
      <p:ext uri="{BB962C8B-B14F-4D97-AF65-F5344CB8AC3E}">
        <p14:creationId xmlns:p14="http://schemas.microsoft.com/office/powerpoint/2010/main" val="241339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Why Entrepreneurship?</a:t>
            </a:r>
          </a:p>
        </p:txBody>
      </p:sp>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521" r="5521"/>
          <a:stretch>
            <a:fillRect/>
          </a:stretch>
        </p:blipFill>
        <p:spPr>
          <a:xfrm>
            <a:off x="5219700" y="0"/>
            <a:ext cx="6972300" cy="6858000"/>
          </a:xfrm>
        </p:spPr>
      </p:pic>
    </p:spTree>
    <p:extLst>
      <p:ext uri="{BB962C8B-B14F-4D97-AF65-F5344CB8AC3E}">
        <p14:creationId xmlns:p14="http://schemas.microsoft.com/office/powerpoint/2010/main" val="934181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378044-F216-4F0F-8FAA-7836F61587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393D6A9A-1E1F-405C-A744-520AF5B982E1}"/>
              </a:ext>
            </a:extLst>
          </p:cNvPr>
          <p:cNvSpPr>
            <a:spLocks noGrp="1"/>
          </p:cNvSpPr>
          <p:nvPr>
            <p:ph type="body" sz="quarter" idx="13"/>
          </p:nvPr>
        </p:nvSpPr>
        <p:spPr>
          <a:xfrm>
            <a:off x="652543" y="1722640"/>
            <a:ext cx="5469960" cy="3631095"/>
          </a:xfrm>
        </p:spPr>
        <p:txBody>
          <a:bodyPr/>
          <a:lstStyle/>
          <a:p>
            <a:r>
              <a:rPr lang="en-US" i="1" dirty="0">
                <a:solidFill>
                  <a:schemeClr val="bg1"/>
                </a:solidFill>
              </a:rPr>
              <a:t>NFTE Chicago</a:t>
            </a:r>
          </a:p>
          <a:p>
            <a:endParaRPr lang="en-US" sz="1000" dirty="0">
              <a:solidFill>
                <a:schemeClr val="bg1"/>
              </a:solidFill>
            </a:endParaRPr>
          </a:p>
          <a:p>
            <a:r>
              <a:rPr lang="en-US" dirty="0"/>
              <a:t>Advancing Entrepreneurship </a:t>
            </a:r>
          </a:p>
          <a:p>
            <a:r>
              <a:rPr lang="en-US" dirty="0"/>
              <a:t>&amp; Transforming Communities</a:t>
            </a:r>
          </a:p>
        </p:txBody>
      </p:sp>
      <p:sp>
        <p:nvSpPr>
          <p:cNvPr id="9" name="Rectangle 8">
            <a:extLst>
              <a:ext uri="{FF2B5EF4-FFF2-40B4-BE49-F238E27FC236}">
                <a16:creationId xmlns:a16="http://schemas.microsoft.com/office/drawing/2014/main" id="{644087E6-B221-4B5C-9FE8-8AEA132DFB62}"/>
              </a:ext>
            </a:extLst>
          </p:cNvPr>
          <p:cNvSpPr/>
          <p:nvPr/>
        </p:nvSpPr>
        <p:spPr>
          <a:xfrm>
            <a:off x="5791200" y="967409"/>
            <a:ext cx="5380383" cy="51550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8C1E99CF-7363-4029-82E7-6BD62E165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4" r="2199"/>
          <a:stretch/>
        </p:blipFill>
        <p:spPr bwMode="auto">
          <a:xfrm>
            <a:off x="5883965" y="1063286"/>
            <a:ext cx="5194852" cy="494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0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US" spc="-150">
                <a:latin typeface="Arial" charset="0"/>
                <a:ea typeface="Arial" charset="0"/>
                <a:cs typeface="Arial" charset="0"/>
              </a:rPr>
              <a:t>A Global Call to Action</a:t>
            </a:r>
          </a:p>
        </p:txBody>
      </p:sp>
      <p:sp>
        <p:nvSpPr>
          <p:cNvPr id="5" name="TextBox 4"/>
          <p:cNvSpPr txBox="1"/>
          <p:nvPr/>
        </p:nvSpPr>
        <p:spPr>
          <a:xfrm>
            <a:off x="313741" y="3333604"/>
            <a:ext cx="9126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a:ln>
                  <a:noFill/>
                </a:ln>
                <a:solidFill>
                  <a:srgbClr val="4C12A1"/>
                </a:solidFill>
                <a:effectLst/>
                <a:uLnTx/>
                <a:uFillTx/>
                <a:latin typeface="Arial" charset="0"/>
                <a:ea typeface="Arial" charset="0"/>
                <a:cs typeface="Arial" charset="0"/>
              </a:rPr>
              <a:t>1</a:t>
            </a:r>
            <a:endParaRPr kumimoji="0" lang="en-US" sz="4800" b="1" i="0" u="none" strike="noStrike" kern="1200" cap="none" spc="-150" normalizeH="0" baseline="0" noProof="0">
              <a:ln>
                <a:noFill/>
              </a:ln>
              <a:solidFill>
                <a:srgbClr val="4C12A1"/>
              </a:solidFill>
              <a:effectLst/>
              <a:uLnTx/>
              <a:uFillTx/>
              <a:latin typeface="Arial" charset="0"/>
              <a:ea typeface="Arial" charset="0"/>
              <a:cs typeface="Arial" charset="0"/>
            </a:endParaRPr>
          </a:p>
        </p:txBody>
      </p:sp>
      <p:sp>
        <p:nvSpPr>
          <p:cNvPr id="7" name="TextBox 6"/>
          <p:cNvSpPr txBox="1"/>
          <p:nvPr/>
        </p:nvSpPr>
        <p:spPr>
          <a:xfrm>
            <a:off x="1226391" y="3333604"/>
            <a:ext cx="9126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a:ln>
                  <a:noFill/>
                </a:ln>
                <a:solidFill>
                  <a:srgbClr val="4C12A1"/>
                </a:solidFill>
                <a:effectLst/>
                <a:uLnTx/>
                <a:uFillTx/>
                <a:latin typeface="Arial" charset="0"/>
                <a:ea typeface="Arial" charset="0"/>
                <a:cs typeface="Arial" charset="0"/>
              </a:rPr>
              <a:t>3</a:t>
            </a:r>
            <a:endParaRPr kumimoji="0" lang="en-US" sz="4800" b="1" i="0" u="none" strike="noStrike" kern="1200" cap="none" spc="-150" normalizeH="0" baseline="0" noProof="0">
              <a:ln>
                <a:noFill/>
              </a:ln>
              <a:solidFill>
                <a:srgbClr val="4C12A1"/>
              </a:solidFill>
              <a:effectLst/>
              <a:uLnTx/>
              <a:uFillTx/>
              <a:latin typeface="Arial" charset="0"/>
              <a:ea typeface="Arial" charset="0"/>
              <a:cs typeface="Arial" charset="0"/>
            </a:endParaRPr>
          </a:p>
        </p:txBody>
      </p:sp>
      <p:sp>
        <p:nvSpPr>
          <p:cNvPr id="8" name="TextBox 7"/>
          <p:cNvSpPr txBox="1"/>
          <p:nvPr/>
        </p:nvSpPr>
        <p:spPr>
          <a:xfrm>
            <a:off x="770066" y="3656769"/>
            <a:ext cx="5425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a:ln>
                  <a:noFill/>
                </a:ln>
                <a:solidFill>
                  <a:srgbClr val="FF5F4B"/>
                </a:solidFill>
                <a:effectLst/>
                <a:uLnTx/>
                <a:uFillTx/>
                <a:latin typeface="Arial" charset="0"/>
                <a:ea typeface="Arial" charset="0"/>
                <a:cs typeface="Arial" charset="0"/>
              </a:rPr>
              <a:t>IN</a:t>
            </a:r>
          </a:p>
        </p:txBody>
      </p:sp>
      <p:sp>
        <p:nvSpPr>
          <p:cNvPr id="15" name="TextBox 14"/>
          <p:cNvSpPr txBox="1"/>
          <p:nvPr/>
        </p:nvSpPr>
        <p:spPr>
          <a:xfrm>
            <a:off x="3209877" y="3302826"/>
            <a:ext cx="211464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a:ln>
                  <a:noFill/>
                </a:ln>
                <a:solidFill>
                  <a:srgbClr val="4C12A1"/>
                </a:solidFill>
                <a:effectLst/>
                <a:uLnTx/>
                <a:uFillTx/>
                <a:latin typeface="Arial" charset="0"/>
                <a:ea typeface="Arial" charset="0"/>
                <a:cs typeface="Arial" charset="0"/>
              </a:rPr>
              <a:t>600</a:t>
            </a:r>
            <a:r>
              <a:rPr kumimoji="0" lang="en-US" sz="4800" b="1" i="0" u="none" strike="noStrike" kern="1200" cap="none" spc="-150" normalizeH="0" baseline="0" noProof="0">
                <a:ln>
                  <a:noFill/>
                </a:ln>
                <a:solidFill>
                  <a:srgbClr val="4C12A1"/>
                </a:solidFill>
                <a:effectLst/>
                <a:uLnTx/>
                <a:uFillTx/>
                <a:latin typeface="Arial" charset="0"/>
                <a:ea typeface="Arial" charset="0"/>
                <a:cs typeface="Arial" charset="0"/>
              </a:rPr>
              <a:t>M</a:t>
            </a:r>
          </a:p>
        </p:txBody>
      </p:sp>
      <p:sp>
        <p:nvSpPr>
          <p:cNvPr id="17" name="TextBox 16"/>
          <p:cNvSpPr txBox="1"/>
          <p:nvPr/>
        </p:nvSpPr>
        <p:spPr>
          <a:xfrm>
            <a:off x="6145143" y="3280757"/>
            <a:ext cx="165431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a:ln>
                  <a:noFill/>
                </a:ln>
                <a:solidFill>
                  <a:srgbClr val="4C12A1"/>
                </a:solidFill>
                <a:effectLst/>
                <a:uLnTx/>
                <a:uFillTx/>
                <a:latin typeface="Arial" charset="0"/>
                <a:ea typeface="Arial" charset="0"/>
                <a:cs typeface="Arial" charset="0"/>
              </a:rPr>
              <a:t>20</a:t>
            </a:r>
            <a:r>
              <a:rPr kumimoji="0" lang="en-US" sz="4800" b="1" i="0" u="none" strike="noStrike" kern="1200" cap="none" spc="-150" normalizeH="0" baseline="0" noProof="0">
                <a:ln>
                  <a:noFill/>
                </a:ln>
                <a:solidFill>
                  <a:srgbClr val="4C12A1"/>
                </a:solidFill>
                <a:effectLst/>
                <a:uLnTx/>
                <a:uFillTx/>
                <a:latin typeface="Arial" charset="0"/>
                <a:ea typeface="Arial" charset="0"/>
                <a:cs typeface="Arial" charset="0"/>
              </a:rPr>
              <a:t>%</a:t>
            </a:r>
          </a:p>
        </p:txBody>
      </p:sp>
      <p:sp>
        <p:nvSpPr>
          <p:cNvPr id="18" name="TextBox 17"/>
          <p:cNvSpPr txBox="1"/>
          <p:nvPr/>
        </p:nvSpPr>
        <p:spPr>
          <a:xfrm>
            <a:off x="8974518" y="2656791"/>
            <a:ext cx="19057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a:ln>
                  <a:noFill/>
                </a:ln>
                <a:solidFill>
                  <a:srgbClr val="FF5F4B"/>
                </a:solidFill>
                <a:effectLst/>
                <a:uLnTx/>
                <a:uFillTx/>
                <a:latin typeface="Arial" charset="0"/>
                <a:ea typeface="Arial" charset="0"/>
                <a:cs typeface="Arial" charset="0"/>
              </a:rPr>
              <a:t>34.3%</a:t>
            </a:r>
          </a:p>
        </p:txBody>
      </p:sp>
      <p:sp>
        <p:nvSpPr>
          <p:cNvPr id="19" name="TextBox 18"/>
          <p:cNvSpPr txBox="1"/>
          <p:nvPr/>
        </p:nvSpPr>
        <p:spPr>
          <a:xfrm>
            <a:off x="10279151" y="3507490"/>
            <a:ext cx="14237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srgbClr val="4C12A1"/>
                </a:solidFill>
                <a:effectLst/>
                <a:uLnTx/>
                <a:uFillTx/>
                <a:latin typeface="Arial" charset="0"/>
                <a:ea typeface="Arial" charset="0"/>
                <a:cs typeface="Arial" charset="0"/>
              </a:rPr>
              <a:t>25%</a:t>
            </a:r>
          </a:p>
        </p:txBody>
      </p:sp>
      <p:cxnSp>
        <p:nvCxnSpPr>
          <p:cNvPr id="21" name="Straight Arrow Connector 20"/>
          <p:cNvCxnSpPr/>
          <p:nvPr/>
        </p:nvCxnSpPr>
        <p:spPr>
          <a:xfrm>
            <a:off x="10030717" y="3333604"/>
            <a:ext cx="310539" cy="285083"/>
          </a:xfrm>
          <a:prstGeom prst="straightConnector1">
            <a:avLst/>
          </a:prstGeom>
          <a:ln w="44450">
            <a:solidFill>
              <a:srgbClr val="FF5C39"/>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9477" y="5985966"/>
            <a:ext cx="303881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Source: Millennial Branding; 2012 Gallup Student Poll</a:t>
            </a:r>
          </a:p>
        </p:txBody>
      </p:sp>
      <p:sp>
        <p:nvSpPr>
          <p:cNvPr id="43" name="TextBox 42"/>
          <p:cNvSpPr txBox="1"/>
          <p:nvPr/>
        </p:nvSpPr>
        <p:spPr>
          <a:xfrm>
            <a:off x="3231848" y="4305981"/>
            <a:ext cx="25561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By the year 2030, there will be at least 600 million more young people looking for work than projected jobs globally.</a:t>
            </a:r>
          </a:p>
        </p:txBody>
      </p:sp>
      <p:sp>
        <p:nvSpPr>
          <p:cNvPr id="44" name="TextBox 43"/>
          <p:cNvSpPr txBox="1"/>
          <p:nvPr/>
        </p:nvSpPr>
        <p:spPr>
          <a:xfrm>
            <a:off x="6123842" y="4305981"/>
            <a:ext cx="25561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New businesses account for nearly all net new job creation and almost 20% of gross job creation in the United States.</a:t>
            </a:r>
          </a:p>
        </p:txBody>
      </p:sp>
      <p:sp>
        <p:nvSpPr>
          <p:cNvPr id="45" name="TextBox 44"/>
          <p:cNvSpPr txBox="1"/>
          <p:nvPr/>
        </p:nvSpPr>
        <p:spPr>
          <a:xfrm>
            <a:off x="8979592" y="4305981"/>
            <a:ext cx="27233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Entrepreneurs age 20‒34 have been on the decline in the United States, down from 34.3% of all new entrepreneurs in the 1997 Kauffman Index to 25% in the 2016 index.</a:t>
            </a:r>
          </a:p>
        </p:txBody>
      </p:sp>
      <p:sp>
        <p:nvSpPr>
          <p:cNvPr id="50" name="TextBox 49"/>
          <p:cNvSpPr txBox="1"/>
          <p:nvPr/>
        </p:nvSpPr>
        <p:spPr>
          <a:xfrm>
            <a:off x="3052955" y="1600108"/>
            <a:ext cx="6098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12A1"/>
                </a:solidFill>
                <a:effectLst/>
                <a:uLnTx/>
                <a:uFillTx/>
                <a:latin typeface="Arial" charset="0"/>
                <a:ea typeface="Arial" charset="0"/>
                <a:cs typeface="Arial" charset="0"/>
              </a:rPr>
              <a:t>We must equip youth to participate in the innovation economy, whether as entrepreneurs or as entrepreneurial employees.</a:t>
            </a:r>
          </a:p>
        </p:txBody>
      </p:sp>
      <p:sp>
        <p:nvSpPr>
          <p:cNvPr id="54" name="TextBox 53"/>
          <p:cNvSpPr txBox="1"/>
          <p:nvPr/>
        </p:nvSpPr>
        <p:spPr>
          <a:xfrm>
            <a:off x="6126481" y="5985966"/>
            <a:ext cx="316764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Source: International Organizations; The World Bank</a:t>
            </a:r>
          </a:p>
        </p:txBody>
      </p:sp>
      <p:cxnSp>
        <p:nvCxnSpPr>
          <p:cNvPr id="56" name="Straight Connector 55"/>
          <p:cNvCxnSpPr/>
          <p:nvPr/>
        </p:nvCxnSpPr>
        <p:spPr>
          <a:xfrm>
            <a:off x="454972" y="5985966"/>
            <a:ext cx="5526728" cy="0"/>
          </a:xfrm>
          <a:prstGeom prst="line">
            <a:avLst/>
          </a:prstGeom>
          <a:ln>
            <a:solidFill>
              <a:srgbClr val="FF5C3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211154" y="5985966"/>
            <a:ext cx="5526728" cy="0"/>
          </a:xfrm>
          <a:prstGeom prst="line">
            <a:avLst/>
          </a:prstGeom>
          <a:ln>
            <a:solidFill>
              <a:srgbClr val="FF5C39"/>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9477" y="4305981"/>
            <a:ext cx="2556164"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1 in 3 U.S. employers seeks entrepreneurial experience in its hires. </a:t>
            </a:r>
          </a:p>
        </p:txBody>
      </p:sp>
    </p:spTree>
    <p:extLst>
      <p:ext uri="{BB962C8B-B14F-4D97-AF65-F5344CB8AC3E}">
        <p14:creationId xmlns:p14="http://schemas.microsoft.com/office/powerpoint/2010/main" val="69526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A469A-EA5F-455E-BB98-B7623BBDC8F4}"/>
              </a:ext>
            </a:extLst>
          </p:cNvPr>
          <p:cNvSpPr>
            <a:spLocks noGrp="1"/>
          </p:cNvSpPr>
          <p:nvPr>
            <p:ph type="sldNum" sz="quarter" idx="11"/>
          </p:nvPr>
        </p:nvSpPr>
        <p:spPr/>
        <p:txBody>
          <a:bodyPr/>
          <a:lstStyle/>
          <a:p>
            <a:fld id="{D78A5CDE-383E-6942-9186-97B605B30D9A}" type="slidenum">
              <a:rPr lang="en-US" smtClean="0"/>
              <a:t>4</a:t>
            </a:fld>
            <a:endParaRPr lang="en-US"/>
          </a:p>
        </p:txBody>
      </p:sp>
      <p:sp>
        <p:nvSpPr>
          <p:cNvPr id="3" name="Title 2">
            <a:extLst>
              <a:ext uri="{FF2B5EF4-FFF2-40B4-BE49-F238E27FC236}">
                <a16:creationId xmlns:a16="http://schemas.microsoft.com/office/drawing/2014/main" id="{F013BB2D-ED1C-4B49-A9AD-94612AC1599C}"/>
              </a:ext>
            </a:extLst>
          </p:cNvPr>
          <p:cNvSpPr>
            <a:spLocks noGrp="1"/>
          </p:cNvSpPr>
          <p:nvPr>
            <p:ph type="title"/>
          </p:nvPr>
        </p:nvSpPr>
        <p:spPr/>
        <p:txBody>
          <a:bodyPr/>
          <a:lstStyle/>
          <a:p>
            <a:r>
              <a:rPr lang="en-US" dirty="0"/>
              <a:t>NFTE Chicago Mission</a:t>
            </a:r>
          </a:p>
        </p:txBody>
      </p:sp>
      <p:sp>
        <p:nvSpPr>
          <p:cNvPr id="4" name="TextBox 3">
            <a:extLst>
              <a:ext uri="{FF2B5EF4-FFF2-40B4-BE49-F238E27FC236}">
                <a16:creationId xmlns:a16="http://schemas.microsoft.com/office/drawing/2014/main" id="{F46D4060-317D-437C-8460-0155B8FF6168}"/>
              </a:ext>
            </a:extLst>
          </p:cNvPr>
          <p:cNvSpPr txBox="1"/>
          <p:nvPr/>
        </p:nvSpPr>
        <p:spPr>
          <a:xfrm>
            <a:off x="1346042" y="2254763"/>
            <a:ext cx="9604040" cy="1938992"/>
          </a:xfrm>
          <a:prstGeom prst="rect">
            <a:avLst/>
          </a:prstGeom>
          <a:noFill/>
        </p:spPr>
        <p:txBody>
          <a:bodyPr wrap="square" rtlCol="0">
            <a:spAutoFit/>
          </a:bodyPr>
          <a:lstStyle/>
          <a:p>
            <a:r>
              <a:rPr lang="en-US" sz="2000" dirty="0"/>
              <a:t>NFTE Chicago Metro is invested in cultivating an entrepreneurial ecosystem for under-served youth. Our network of teachers, students, community organizations, business professionals, and local entrepreneurs work together to foster real-world opportunities for our youth to apply their entrepreneurial skills and reach their future goals. NFTE Chicago Metro envisions that this generation of youth will be active contributors in shaping Chicago's economic futures.</a:t>
            </a:r>
          </a:p>
        </p:txBody>
      </p:sp>
    </p:spTree>
    <p:extLst>
      <p:ext uri="{BB962C8B-B14F-4D97-AF65-F5344CB8AC3E}">
        <p14:creationId xmlns:p14="http://schemas.microsoft.com/office/powerpoint/2010/main" val="3519335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4092" y="3313625"/>
            <a:ext cx="222219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a:ln>
                  <a:noFill/>
                </a:ln>
                <a:solidFill>
                  <a:srgbClr val="FF5C39"/>
                </a:solidFill>
                <a:effectLst/>
                <a:uLnTx/>
                <a:uFillTx/>
                <a:latin typeface="Arial" charset="0"/>
                <a:ea typeface="Arial" charset="0"/>
                <a:cs typeface="Arial" charset="0"/>
              </a:rPr>
              <a:t>86</a:t>
            </a:r>
            <a:r>
              <a:rPr kumimoji="0" lang="en-US" sz="4800" b="1" i="0" u="none" strike="noStrike" kern="1200" cap="none" spc="-150" normalizeH="0" baseline="0" noProof="0">
                <a:ln>
                  <a:noFill/>
                </a:ln>
                <a:solidFill>
                  <a:srgbClr val="FF5C39"/>
                </a:solidFill>
                <a:effectLst/>
                <a:uLnTx/>
                <a:uFillTx/>
                <a:latin typeface="Arial" charset="0"/>
                <a:ea typeface="Arial" charset="0"/>
                <a:cs typeface="Arial" charset="0"/>
              </a:rPr>
              <a:t>%</a:t>
            </a:r>
          </a:p>
        </p:txBody>
      </p:sp>
      <p:sp>
        <p:nvSpPr>
          <p:cNvPr id="7" name="TextBox 6"/>
          <p:cNvSpPr txBox="1"/>
          <p:nvPr/>
        </p:nvSpPr>
        <p:spPr>
          <a:xfrm>
            <a:off x="3458364" y="3305079"/>
            <a:ext cx="201711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a:ln>
                  <a:noFill/>
                </a:ln>
                <a:solidFill>
                  <a:srgbClr val="FF5C39"/>
                </a:solidFill>
                <a:effectLst/>
                <a:uLnTx/>
                <a:uFillTx/>
                <a:latin typeface="Arial" charset="0"/>
                <a:ea typeface="Arial" charset="0"/>
                <a:cs typeface="Arial" charset="0"/>
              </a:rPr>
              <a:t>80</a:t>
            </a:r>
            <a:r>
              <a:rPr kumimoji="0" lang="en-US" sz="4800" b="1" i="0" u="none" strike="noStrike" kern="1200" cap="none" spc="-150" normalizeH="0" baseline="0" noProof="0">
                <a:ln>
                  <a:noFill/>
                </a:ln>
                <a:solidFill>
                  <a:srgbClr val="FF5C39"/>
                </a:solidFill>
                <a:effectLst/>
                <a:uLnTx/>
                <a:uFillTx/>
                <a:latin typeface="Arial" charset="0"/>
                <a:ea typeface="Arial" charset="0"/>
                <a:cs typeface="Arial" charset="0"/>
              </a:rPr>
              <a:t>%</a:t>
            </a:r>
          </a:p>
        </p:txBody>
      </p:sp>
      <p:sp>
        <p:nvSpPr>
          <p:cNvPr id="8" name="TextBox 7"/>
          <p:cNvSpPr txBox="1"/>
          <p:nvPr/>
        </p:nvSpPr>
        <p:spPr>
          <a:xfrm>
            <a:off x="6369296" y="3322171"/>
            <a:ext cx="53673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5C39"/>
                </a:solidFill>
                <a:effectLst/>
                <a:uLnTx/>
                <a:uFillTx/>
                <a:latin typeface="Arial" charset="0"/>
                <a:ea typeface="Arial" charset="0"/>
                <a:cs typeface="Arial" charset="0"/>
              </a:rPr>
              <a:t>1</a:t>
            </a:r>
          </a:p>
        </p:txBody>
      </p:sp>
      <p:sp>
        <p:nvSpPr>
          <p:cNvPr id="9" name="TextBox 8"/>
          <p:cNvSpPr txBox="1"/>
          <p:nvPr/>
        </p:nvSpPr>
        <p:spPr>
          <a:xfrm>
            <a:off x="9183255" y="3305079"/>
            <a:ext cx="22657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150" normalizeH="0" baseline="0" noProof="0">
                <a:ln>
                  <a:noFill/>
                </a:ln>
                <a:solidFill>
                  <a:srgbClr val="FF5C39"/>
                </a:solidFill>
                <a:effectLst/>
                <a:uLnTx/>
                <a:uFillTx/>
                <a:latin typeface="Arial" charset="0"/>
                <a:ea typeface="Arial" charset="0"/>
                <a:cs typeface="Arial" charset="0"/>
              </a:rPr>
              <a:t>50</a:t>
            </a:r>
            <a:r>
              <a:rPr kumimoji="0" lang="en-US" sz="4800" b="1" i="0" u="none" strike="noStrike" kern="1200" cap="none" spc="-150" normalizeH="0" baseline="0" noProof="0">
                <a:ln>
                  <a:noFill/>
                </a:ln>
                <a:solidFill>
                  <a:srgbClr val="FF5C39"/>
                </a:solidFill>
                <a:effectLst/>
                <a:uLnTx/>
                <a:uFillTx/>
                <a:latin typeface="Arial" charset="0"/>
                <a:ea typeface="Arial" charset="0"/>
                <a:cs typeface="Arial" charset="0"/>
              </a:rPr>
              <a:t>%+</a:t>
            </a:r>
          </a:p>
        </p:txBody>
      </p:sp>
      <p:sp>
        <p:nvSpPr>
          <p:cNvPr id="10" name="TextBox 9"/>
          <p:cNvSpPr txBox="1"/>
          <p:nvPr/>
        </p:nvSpPr>
        <p:spPr>
          <a:xfrm>
            <a:off x="628072" y="4438402"/>
            <a:ext cx="25561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of NFTE alumni are either employed or furthering their education.</a:t>
            </a:r>
          </a:p>
        </p:txBody>
      </p:sp>
      <p:sp>
        <p:nvSpPr>
          <p:cNvPr id="11" name="TextBox 10"/>
          <p:cNvSpPr txBox="1"/>
          <p:nvPr/>
        </p:nvSpPr>
        <p:spPr>
          <a:xfrm>
            <a:off x="3485848" y="4438402"/>
            <a:ext cx="25561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of NFTE alumni are in college or have graduated college.</a:t>
            </a:r>
          </a:p>
        </p:txBody>
      </p:sp>
      <p:sp>
        <p:nvSpPr>
          <p:cNvPr id="12" name="TextBox 11"/>
          <p:cNvSpPr txBox="1"/>
          <p:nvPr/>
        </p:nvSpPr>
        <p:spPr>
          <a:xfrm>
            <a:off x="6377842" y="4438402"/>
            <a:ext cx="25561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NFTE alumni have started at least one business.</a:t>
            </a:r>
          </a:p>
        </p:txBody>
      </p:sp>
      <p:sp>
        <p:nvSpPr>
          <p:cNvPr id="13" name="TextBox 12"/>
          <p:cNvSpPr txBox="1"/>
          <p:nvPr/>
        </p:nvSpPr>
        <p:spPr>
          <a:xfrm>
            <a:off x="9190049" y="4438402"/>
            <a:ext cx="25561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12A1"/>
                </a:solidFill>
                <a:effectLst/>
                <a:uLnTx/>
                <a:uFillTx/>
                <a:latin typeface="Arial" charset="0"/>
                <a:ea typeface="Arial" charset="0"/>
                <a:cs typeface="Arial" charset="0"/>
              </a:rPr>
              <a:t>NFTE alumni earn 50% more than their peers.</a:t>
            </a:r>
          </a:p>
        </p:txBody>
      </p:sp>
      <p:sp>
        <p:nvSpPr>
          <p:cNvPr id="14" name="TextBox 13"/>
          <p:cNvSpPr txBox="1"/>
          <p:nvPr/>
        </p:nvSpPr>
        <p:spPr>
          <a:xfrm>
            <a:off x="6844753" y="3817938"/>
            <a:ext cx="403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12A1"/>
                </a:solidFill>
                <a:effectLst/>
                <a:uLnTx/>
                <a:uFillTx/>
                <a:latin typeface="Arial" charset="0"/>
                <a:ea typeface="Arial" charset="0"/>
                <a:cs typeface="Arial" charset="0"/>
              </a:rPr>
              <a:t>IN</a:t>
            </a:r>
          </a:p>
        </p:txBody>
      </p:sp>
      <p:sp>
        <p:nvSpPr>
          <p:cNvPr id="15" name="TextBox 14"/>
          <p:cNvSpPr txBox="1"/>
          <p:nvPr/>
        </p:nvSpPr>
        <p:spPr>
          <a:xfrm>
            <a:off x="7134769" y="3322171"/>
            <a:ext cx="53673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5C39"/>
                </a:solidFill>
                <a:effectLst/>
                <a:uLnTx/>
                <a:uFillTx/>
                <a:latin typeface="Arial" charset="0"/>
                <a:ea typeface="Arial" charset="0"/>
                <a:cs typeface="Arial" charset="0"/>
              </a:rPr>
              <a:t>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9EF9860-479B-49E3-8BE3-263A7543DEEC}"/>
              </a:ext>
            </a:extLst>
          </p:cNvPr>
          <p:cNvSpPr>
            <a:spLocks noGrp="1"/>
          </p:cNvSpPr>
          <p:nvPr>
            <p:ph type="title"/>
          </p:nvPr>
        </p:nvSpPr>
        <p:spPr>
          <a:xfrm>
            <a:off x="628072" y="381013"/>
            <a:ext cx="11616772" cy="527362"/>
          </a:xfrm>
        </p:spPr>
        <p:txBody>
          <a:bodyPr/>
          <a:lstStyle/>
          <a:p>
            <a:r>
              <a:rPr lang="en-US"/>
              <a:t>NFTE Impact</a:t>
            </a:r>
          </a:p>
        </p:txBody>
      </p:sp>
      <p:sp>
        <p:nvSpPr>
          <p:cNvPr id="18" name="TextBox 17"/>
          <p:cNvSpPr txBox="1"/>
          <p:nvPr/>
        </p:nvSpPr>
        <p:spPr>
          <a:xfrm>
            <a:off x="3052955" y="1643546"/>
            <a:ext cx="6098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C12A1"/>
                </a:solidFill>
                <a:effectLst/>
                <a:uLnTx/>
                <a:uFillTx/>
                <a:latin typeface="Arial" charset="0"/>
                <a:ea typeface="Arial" charset="0"/>
                <a:cs typeface="Arial" charset="0"/>
              </a:rPr>
              <a:t>NFTE students apply the entrepreneurial mindset—succeeding in the workplace, starting businesses, and furthering their education.</a:t>
            </a:r>
          </a:p>
        </p:txBody>
      </p:sp>
    </p:spTree>
    <p:extLst>
      <p:ext uri="{BB962C8B-B14F-4D97-AF65-F5344CB8AC3E}">
        <p14:creationId xmlns:p14="http://schemas.microsoft.com/office/powerpoint/2010/main" val="832927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7748" y="4285243"/>
            <a:ext cx="583997" cy="4352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495" y="2193971"/>
            <a:ext cx="509626" cy="4047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5231" y="4261927"/>
            <a:ext cx="382829" cy="45598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4999" y="2044772"/>
            <a:ext cx="332842" cy="51328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5980" y="2164633"/>
            <a:ext cx="515722" cy="43525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035" y="4264669"/>
            <a:ext cx="387706" cy="453542"/>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888" y="2079874"/>
            <a:ext cx="240182" cy="480365"/>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3495" y="4308560"/>
            <a:ext cx="276758" cy="414528"/>
          </a:xfrm>
          <a:prstGeom prst="rect">
            <a:avLst/>
          </a:prstGeom>
        </p:spPr>
      </p:pic>
      <p:sp>
        <p:nvSpPr>
          <p:cNvPr id="10" name="TextBox 9"/>
          <p:cNvSpPr txBox="1"/>
          <p:nvPr/>
        </p:nvSpPr>
        <p:spPr>
          <a:xfrm>
            <a:off x="459016" y="2667457"/>
            <a:ext cx="1911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&amp; Self-Reliance</a:t>
            </a:r>
          </a:p>
        </p:txBody>
      </p:sp>
      <p:sp>
        <p:nvSpPr>
          <p:cNvPr id="11" name="TextBox 10"/>
          <p:cNvSpPr txBox="1"/>
          <p:nvPr/>
        </p:nvSpPr>
        <p:spPr>
          <a:xfrm>
            <a:off x="3299480" y="4821909"/>
            <a:ext cx="1911016" cy="52322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&amp; Problem Solving</a:t>
            </a:r>
          </a:p>
        </p:txBody>
      </p:sp>
      <p:sp>
        <p:nvSpPr>
          <p:cNvPr id="12" name="TextBox 11"/>
          <p:cNvSpPr txBox="1"/>
          <p:nvPr/>
        </p:nvSpPr>
        <p:spPr>
          <a:xfrm>
            <a:off x="3294055" y="2667457"/>
            <a:ext cx="1911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Flexibility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&amp; Adaptability</a:t>
            </a:r>
          </a:p>
        </p:txBody>
      </p:sp>
      <p:sp>
        <p:nvSpPr>
          <p:cNvPr id="13" name="TextBox 12"/>
          <p:cNvSpPr txBox="1"/>
          <p:nvPr/>
        </p:nvSpPr>
        <p:spPr>
          <a:xfrm>
            <a:off x="452110" y="4821909"/>
            <a:ext cx="1911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Orientation</a:t>
            </a:r>
          </a:p>
        </p:txBody>
      </p:sp>
      <p:sp>
        <p:nvSpPr>
          <p:cNvPr id="14" name="TextBox 13"/>
          <p:cNvSpPr txBox="1"/>
          <p:nvPr/>
        </p:nvSpPr>
        <p:spPr>
          <a:xfrm>
            <a:off x="6184714" y="2667457"/>
            <a:ext cx="1911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&amp; Collaboration</a:t>
            </a:r>
          </a:p>
        </p:txBody>
      </p:sp>
      <p:sp>
        <p:nvSpPr>
          <p:cNvPr id="15" name="TextBox 14"/>
          <p:cNvSpPr txBox="1"/>
          <p:nvPr/>
        </p:nvSpPr>
        <p:spPr>
          <a:xfrm>
            <a:off x="6184714" y="4821909"/>
            <a:ext cx="1911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Opportunity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Recognition</a:t>
            </a:r>
          </a:p>
        </p:txBody>
      </p:sp>
      <p:sp>
        <p:nvSpPr>
          <p:cNvPr id="16" name="TextBox 15"/>
          <p:cNvSpPr txBox="1"/>
          <p:nvPr/>
        </p:nvSpPr>
        <p:spPr>
          <a:xfrm>
            <a:off x="9015838" y="2667457"/>
            <a:ext cx="1911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Creativity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&amp; Innovation</a:t>
            </a:r>
          </a:p>
        </p:txBody>
      </p:sp>
      <p:sp>
        <p:nvSpPr>
          <p:cNvPr id="17" name="TextBox 16"/>
          <p:cNvSpPr txBox="1"/>
          <p:nvPr/>
        </p:nvSpPr>
        <p:spPr>
          <a:xfrm>
            <a:off x="9015838" y="4821909"/>
            <a:ext cx="1911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Comfort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with Risk</a:t>
            </a:r>
          </a:p>
        </p:txBody>
      </p:sp>
      <p:sp>
        <p:nvSpPr>
          <p:cNvPr id="19" name="TextBox 18"/>
          <p:cNvSpPr txBox="1"/>
          <p:nvPr/>
        </p:nvSpPr>
        <p:spPr>
          <a:xfrm>
            <a:off x="452110" y="3238262"/>
            <a:ext cx="23146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The power to take ownership without input or guidance and to work through obstacles independently.</a:t>
            </a:r>
          </a:p>
        </p:txBody>
      </p:sp>
      <p:sp>
        <p:nvSpPr>
          <p:cNvPr id="20" name="TextBox 19"/>
          <p:cNvSpPr txBox="1"/>
          <p:nvPr/>
        </p:nvSpPr>
        <p:spPr>
          <a:xfrm>
            <a:off x="3324293" y="3238262"/>
            <a:ext cx="2561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The ability and willingness to change actions and plans to over-come present and future challenges.</a:t>
            </a:r>
          </a:p>
        </p:txBody>
      </p:sp>
      <p:sp>
        <p:nvSpPr>
          <p:cNvPr id="21" name="TextBox 20"/>
          <p:cNvSpPr txBox="1"/>
          <p:nvPr/>
        </p:nvSpPr>
        <p:spPr>
          <a:xfrm>
            <a:off x="6184714" y="3238262"/>
            <a:ext cx="25610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The ability to clearly express ideas to an intended audience, including persuading others to work towards a common goal.</a:t>
            </a:r>
          </a:p>
        </p:txBody>
      </p:sp>
      <p:sp>
        <p:nvSpPr>
          <p:cNvPr id="22" name="TextBox 21"/>
          <p:cNvSpPr txBox="1"/>
          <p:nvPr/>
        </p:nvSpPr>
        <p:spPr>
          <a:xfrm>
            <a:off x="9022044" y="3238262"/>
            <a:ext cx="2561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The ability to think of ideas and create solutions to problems without clearly defined structures.</a:t>
            </a:r>
          </a:p>
        </p:txBody>
      </p:sp>
      <p:sp>
        <p:nvSpPr>
          <p:cNvPr id="23" name="TextBox 22"/>
          <p:cNvSpPr txBox="1"/>
          <p:nvPr/>
        </p:nvSpPr>
        <p:spPr>
          <a:xfrm>
            <a:off x="9022044" y="5370538"/>
            <a:ext cx="2561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The capacity to move forward with a decision despite inevitable uncertainty and challenges.</a:t>
            </a:r>
          </a:p>
        </p:txBody>
      </p:sp>
      <p:sp>
        <p:nvSpPr>
          <p:cNvPr id="24" name="TextBox 23"/>
          <p:cNvSpPr txBox="1"/>
          <p:nvPr/>
        </p:nvSpPr>
        <p:spPr>
          <a:xfrm>
            <a:off x="6206870" y="5370538"/>
            <a:ext cx="2561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The practice of seeing and experiencing problems as opportunities to create solutions.</a:t>
            </a:r>
          </a:p>
        </p:txBody>
      </p:sp>
      <p:sp>
        <p:nvSpPr>
          <p:cNvPr id="25" name="TextBox 24"/>
          <p:cNvSpPr txBox="1"/>
          <p:nvPr/>
        </p:nvSpPr>
        <p:spPr>
          <a:xfrm>
            <a:off x="3211294" y="5360378"/>
            <a:ext cx="27533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The process of applying higher-level, process-oriented thinking skills, and of transitioning that reasoning to decision making.</a:t>
            </a:r>
          </a:p>
        </p:txBody>
      </p:sp>
      <p:sp>
        <p:nvSpPr>
          <p:cNvPr id="26" name="TextBox 25"/>
          <p:cNvSpPr txBox="1"/>
          <p:nvPr/>
        </p:nvSpPr>
        <p:spPr>
          <a:xfrm>
            <a:off x="449863" y="5370538"/>
            <a:ext cx="2753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An optimistic disposition with a focus on obtaining the skills and knowledge required to transition into a career.</a:t>
            </a:r>
          </a:p>
        </p:txBody>
      </p:sp>
      <p:sp>
        <p:nvSpPr>
          <p:cNvPr id="28" name="TextBox 27"/>
          <p:cNvSpPr txBox="1"/>
          <p:nvPr/>
        </p:nvSpPr>
        <p:spPr>
          <a:xfrm>
            <a:off x="1219200" y="1355981"/>
            <a:ext cx="95631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NFTE empowers youth to approach the world with </a:t>
            </a:r>
            <a:r>
              <a:rPr kumimoji="0" lang="en-US" sz="1400" b="1"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an innovator’s eye and a founder’s grit</a:t>
            </a:r>
            <a:r>
              <a:rPr kumimoji="0" lang="en-US" sz="14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 not only during the NFTE course but for the rest of their lives. We define the entrepreneurial mindset as eight key pillars proven to drive success.</a:t>
            </a:r>
          </a:p>
        </p:txBody>
      </p:sp>
      <p:sp>
        <p:nvSpPr>
          <p:cNvPr id="31" name="Slide Number Placeholder 30"/>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29" name="Title 28">
            <a:extLst>
              <a:ext uri="{FF2B5EF4-FFF2-40B4-BE49-F238E27FC236}">
                <a16:creationId xmlns:a16="http://schemas.microsoft.com/office/drawing/2014/main" id="{561A8209-BFEF-4AE3-BDC9-F6EDFF4098AC}"/>
              </a:ext>
            </a:extLst>
          </p:cNvPr>
          <p:cNvSpPr>
            <a:spLocks noGrp="1"/>
          </p:cNvSpPr>
          <p:nvPr>
            <p:ph type="title"/>
          </p:nvPr>
        </p:nvSpPr>
        <p:spPr/>
        <p:txBody>
          <a:bodyPr/>
          <a:lstStyle/>
          <a:p>
            <a:r>
              <a:rPr lang="en-US" dirty="0"/>
              <a:t>Our Focus: Activating the Entrepreneurial Mindset</a:t>
            </a:r>
          </a:p>
        </p:txBody>
      </p:sp>
    </p:spTree>
    <p:extLst>
      <p:ext uri="{BB962C8B-B14F-4D97-AF65-F5344CB8AC3E}">
        <p14:creationId xmlns:p14="http://schemas.microsoft.com/office/powerpoint/2010/main" val="164140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9035529" y="1878799"/>
            <a:ext cx="27187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5F4B"/>
                </a:solidFill>
                <a:effectLst/>
                <a:uLnTx/>
                <a:uFillTx/>
                <a:latin typeface="Arial" charset="0"/>
                <a:ea typeface="Arial" charset="0"/>
                <a:cs typeface="Arial" charset="0"/>
              </a:rPr>
              <a:t>Application Programs</a:t>
            </a:r>
          </a:p>
        </p:txBody>
      </p:sp>
      <p:sp>
        <p:nvSpPr>
          <p:cNvPr id="33" name="TextBox 32"/>
          <p:cNvSpPr txBox="1"/>
          <p:nvPr/>
        </p:nvSpPr>
        <p:spPr>
          <a:xfrm>
            <a:off x="397357" y="1863379"/>
            <a:ext cx="27649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5F4B"/>
                </a:solidFill>
                <a:effectLst/>
                <a:uLnTx/>
                <a:uFillTx/>
                <a:latin typeface="Arial" charset="0"/>
                <a:ea typeface="Arial" charset="0"/>
                <a:cs typeface="Arial" charset="0"/>
              </a:rPr>
              <a:t>Awareness Programs </a:t>
            </a:r>
          </a:p>
        </p:txBody>
      </p:sp>
      <p:sp>
        <p:nvSpPr>
          <p:cNvPr id="27" name="TextBox 26"/>
          <p:cNvSpPr txBox="1"/>
          <p:nvPr/>
        </p:nvSpPr>
        <p:spPr>
          <a:xfrm>
            <a:off x="6075681" y="1878799"/>
            <a:ext cx="29598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5F4B"/>
                </a:solidFill>
                <a:effectLst/>
                <a:uLnTx/>
                <a:uFillTx/>
                <a:latin typeface="Arial" charset="0"/>
                <a:ea typeface="Arial" charset="0"/>
                <a:cs typeface="Arial" charset="0"/>
              </a:rPr>
              <a:t>Expertise Programs</a:t>
            </a:r>
          </a:p>
        </p:txBody>
      </p:sp>
      <p:sp>
        <p:nvSpPr>
          <p:cNvPr id="26" name="TextBox 25"/>
          <p:cNvSpPr txBox="1"/>
          <p:nvPr/>
        </p:nvSpPr>
        <p:spPr>
          <a:xfrm>
            <a:off x="3162301" y="1878799"/>
            <a:ext cx="29133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5F4B"/>
                </a:solidFill>
                <a:effectLst/>
                <a:uLnTx/>
                <a:uFillTx/>
                <a:latin typeface="Arial" charset="0"/>
                <a:ea typeface="Arial" charset="0"/>
                <a:cs typeface="Arial" charset="0"/>
              </a:rPr>
              <a:t>Exposure Programs</a:t>
            </a:r>
          </a:p>
        </p:txBody>
      </p:sp>
      <p:sp>
        <p:nvSpPr>
          <p:cNvPr id="10" name="Slide Number Placeholder 9"/>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2648057-9549-407B-97DB-4E56E48DC852}"/>
              </a:ext>
            </a:extLst>
          </p:cNvPr>
          <p:cNvSpPr>
            <a:spLocks noGrp="1"/>
          </p:cNvSpPr>
          <p:nvPr>
            <p:ph type="title"/>
          </p:nvPr>
        </p:nvSpPr>
        <p:spPr/>
        <p:txBody>
          <a:bodyPr/>
          <a:lstStyle/>
          <a:p>
            <a:r>
              <a:rPr lang="en-US"/>
              <a:t>NFTE Entrepreneurship Pathway</a:t>
            </a:r>
            <a:br>
              <a:rPr lang="en-US"/>
            </a:br>
            <a:endParaRPr lang="en-US"/>
          </a:p>
        </p:txBody>
      </p:sp>
      <p:sp>
        <p:nvSpPr>
          <p:cNvPr id="57" name="TextBox 56"/>
          <p:cNvSpPr txBox="1"/>
          <p:nvPr/>
        </p:nvSpPr>
        <p:spPr>
          <a:xfrm>
            <a:off x="1084211" y="1317032"/>
            <a:ext cx="100758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In an innovation economy, there are </a:t>
            </a:r>
            <a:r>
              <a:rPr kumimoji="0" lang="en-US" sz="1400" b="1" i="0" u="none" strike="noStrike" kern="1200" cap="none" spc="0" normalizeH="0" baseline="0" noProof="0">
                <a:ln>
                  <a:noFill/>
                </a:ln>
                <a:solidFill>
                  <a:srgbClr val="FFFFFF">
                    <a:lumMod val="10000"/>
                  </a:srgbClr>
                </a:solidFill>
                <a:effectLst/>
                <a:uLnTx/>
                <a:uFillTx/>
                <a:latin typeface="Arial" charset="0"/>
                <a:ea typeface="Arial" charset="0"/>
                <a:cs typeface="Arial" charset="0"/>
              </a:rPr>
              <a:t>no traditional paths to success</a:t>
            </a:r>
            <a:r>
              <a:rPr kumimoji="0" lang="en-US" sz="14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 NFTE’s Pathway begins with igniting the imagination and takes students through the journey of </a:t>
            </a:r>
            <a:r>
              <a:rPr kumimoji="0" lang="en-US" sz="1400" b="0" i="0" u="none" strike="noStrike" kern="1200" cap="none" spc="0" normalizeH="0" baseline="0" noProof="0">
                <a:ln>
                  <a:noFill/>
                </a:ln>
                <a:solidFill>
                  <a:srgbClr val="171616"/>
                </a:solidFill>
                <a:effectLst/>
                <a:uLnTx/>
                <a:uFillTx/>
                <a:latin typeface="Arial" charset="0"/>
                <a:ea typeface="Arial" charset="0"/>
                <a:cs typeface="Arial" charset="0"/>
              </a:rPr>
              <a:t>activating their entrepreneurial mindset and </a:t>
            </a:r>
            <a:r>
              <a:rPr kumimoji="0" lang="en-US" sz="14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creating their own businesses.</a:t>
            </a:r>
          </a:p>
        </p:txBody>
      </p:sp>
      <p:sp>
        <p:nvSpPr>
          <p:cNvPr id="103" name="Rectangle 102"/>
          <p:cNvSpPr/>
          <p:nvPr/>
        </p:nvSpPr>
        <p:spPr>
          <a:xfrm>
            <a:off x="5054289" y="5841305"/>
            <a:ext cx="68380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Students who complete Entrepreneurship 1 and 2 are prepared to take the </a:t>
            </a:r>
            <a:r>
              <a:rPr kumimoji="0" lang="en-US" sz="1200" b="1"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Certiport Entrepreneurship and Small Business exam </a:t>
            </a: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for certification. </a:t>
            </a:r>
            <a:r>
              <a:rPr kumimoji="0" lang="en-US" sz="1200" b="1"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The NFTE curriculum is Certiport-recommended</a:t>
            </a:r>
            <a:r>
              <a:rPr kumimoji="0" lang="en-US" sz="1200" b="0" i="0" u="none" strike="noStrike" kern="1200" cap="none" spc="0" normalizeH="0" baseline="0" noProof="0">
                <a:ln>
                  <a:noFill/>
                </a:ln>
                <a:solidFill>
                  <a:srgbClr val="171616"/>
                </a:solidFill>
                <a:effectLst/>
                <a:uLnTx/>
                <a:uFillTx/>
                <a:latin typeface="Arial" panose="020B0604020202020204" pitchFamily="34" charset="0"/>
                <a:ea typeface="+mn-ea"/>
                <a:cs typeface="Arial" panose="020B0604020202020204" pitchFamily="34" charset="0"/>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353" y="5892512"/>
            <a:ext cx="1521461" cy="704548"/>
          </a:xfrm>
          <a:prstGeom prst="rect">
            <a:avLst/>
          </a:prstGeom>
        </p:spPr>
      </p:pic>
      <p:sp>
        <p:nvSpPr>
          <p:cNvPr id="50" name="Rectangle 49"/>
          <p:cNvSpPr/>
          <p:nvPr/>
        </p:nvSpPr>
        <p:spPr>
          <a:xfrm>
            <a:off x="5672333" y="1973317"/>
            <a:ext cx="817317" cy="155448"/>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p:cNvSpPr/>
          <p:nvPr/>
        </p:nvSpPr>
        <p:spPr>
          <a:xfrm>
            <a:off x="228600" y="1973474"/>
            <a:ext cx="423669" cy="155134"/>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p:cNvSpPr/>
          <p:nvPr/>
        </p:nvSpPr>
        <p:spPr>
          <a:xfrm>
            <a:off x="2870576" y="1973317"/>
            <a:ext cx="705693" cy="155448"/>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Rectangle 52"/>
          <p:cNvSpPr/>
          <p:nvPr/>
        </p:nvSpPr>
        <p:spPr>
          <a:xfrm>
            <a:off x="8585713" y="1973317"/>
            <a:ext cx="666214" cy="155448"/>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p:cNvSpPr/>
          <p:nvPr/>
        </p:nvSpPr>
        <p:spPr>
          <a:xfrm>
            <a:off x="11545561" y="1973317"/>
            <a:ext cx="290839" cy="155448"/>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Triangle 54"/>
          <p:cNvSpPr/>
          <p:nvPr/>
        </p:nvSpPr>
        <p:spPr>
          <a:xfrm rot="5400000">
            <a:off x="11727274" y="1900519"/>
            <a:ext cx="330103" cy="284571"/>
          </a:xfrm>
          <a:prstGeom prst="triangle">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 name="Group 1"/>
          <p:cNvGrpSpPr/>
          <p:nvPr/>
        </p:nvGrpSpPr>
        <p:grpSpPr>
          <a:xfrm>
            <a:off x="442452" y="2271980"/>
            <a:ext cx="11543473" cy="3505200"/>
            <a:chOff x="457200" y="2019300"/>
            <a:chExt cx="11543473" cy="3505200"/>
          </a:xfrm>
        </p:grpSpPr>
        <p:sp>
          <p:nvSpPr>
            <p:cNvPr id="48" name="TextBox 47"/>
            <p:cNvSpPr txBox="1"/>
            <p:nvPr/>
          </p:nvSpPr>
          <p:spPr>
            <a:xfrm>
              <a:off x="588490" y="2129041"/>
              <a:ext cx="233356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World Series of Innovation</a:t>
              </a:r>
            </a:p>
          </p:txBody>
        </p:sp>
        <p:sp>
          <p:nvSpPr>
            <p:cNvPr id="61" name="TextBox 60"/>
            <p:cNvSpPr txBox="1"/>
            <p:nvPr/>
          </p:nvSpPr>
          <p:spPr>
            <a:xfrm>
              <a:off x="588490" y="3867277"/>
              <a:ext cx="233356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Venture</a:t>
              </a:r>
            </a:p>
          </p:txBody>
        </p:sp>
        <p:sp>
          <p:nvSpPr>
            <p:cNvPr id="73" name="TextBox 72"/>
            <p:cNvSpPr txBox="1"/>
            <p:nvPr/>
          </p:nvSpPr>
          <p:spPr>
            <a:xfrm>
              <a:off x="675580" y="3446456"/>
              <a:ext cx="758366"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MODULAR</a:t>
              </a:r>
            </a:p>
          </p:txBody>
        </p:sp>
        <p:sp>
          <p:nvSpPr>
            <p:cNvPr id="78" name="TextBox 77"/>
            <p:cNvSpPr txBox="1"/>
            <p:nvPr/>
          </p:nvSpPr>
          <p:spPr>
            <a:xfrm>
              <a:off x="675580" y="5180867"/>
              <a:ext cx="758366"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MODULAR</a:t>
              </a:r>
            </a:p>
          </p:txBody>
        </p:sp>
        <p:sp>
          <p:nvSpPr>
            <p:cNvPr id="79" name="TextBox 78"/>
            <p:cNvSpPr txBox="1"/>
            <p:nvPr/>
          </p:nvSpPr>
          <p:spPr>
            <a:xfrm>
              <a:off x="3269819" y="3867277"/>
              <a:ext cx="2548740"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Startup Tech: Introduction to Entrepreneurship and App Development</a:t>
              </a:r>
            </a:p>
          </p:txBody>
        </p:sp>
        <p:sp>
          <p:nvSpPr>
            <p:cNvPr id="80" name="TextBox 79"/>
            <p:cNvSpPr txBox="1"/>
            <p:nvPr/>
          </p:nvSpPr>
          <p:spPr>
            <a:xfrm>
              <a:off x="3374605" y="5180867"/>
              <a:ext cx="758366"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IN SCHOOL</a:t>
              </a:r>
            </a:p>
          </p:txBody>
        </p:sp>
        <p:sp>
          <p:nvSpPr>
            <p:cNvPr id="81" name="TextBox 80"/>
            <p:cNvSpPr txBox="1"/>
            <p:nvPr/>
          </p:nvSpPr>
          <p:spPr>
            <a:xfrm>
              <a:off x="3374605" y="3443713"/>
              <a:ext cx="758366"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IN SCHOOL</a:t>
              </a:r>
            </a:p>
          </p:txBody>
        </p:sp>
        <p:sp>
          <p:nvSpPr>
            <p:cNvPr id="82" name="TextBox 81"/>
            <p:cNvSpPr txBox="1"/>
            <p:nvPr/>
          </p:nvSpPr>
          <p:spPr>
            <a:xfrm>
              <a:off x="3269819" y="2129041"/>
              <a:ext cx="2500244"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Exploring Careers: Introduction to Entrepreneurship and the Working World</a:t>
              </a:r>
            </a:p>
          </p:txBody>
        </p:sp>
        <p:sp>
          <p:nvSpPr>
            <p:cNvPr id="83" name="TextBox 82"/>
            <p:cNvSpPr txBox="1"/>
            <p:nvPr/>
          </p:nvSpPr>
          <p:spPr>
            <a:xfrm>
              <a:off x="6221516" y="3867277"/>
              <a:ext cx="24727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BizCamp: Business Ideation and Crafting the Pitch</a:t>
              </a:r>
            </a:p>
          </p:txBody>
        </p:sp>
        <p:sp>
          <p:nvSpPr>
            <p:cNvPr id="84" name="TextBox 83"/>
            <p:cNvSpPr txBox="1"/>
            <p:nvPr/>
          </p:nvSpPr>
          <p:spPr>
            <a:xfrm>
              <a:off x="6320539" y="5180867"/>
              <a:ext cx="999050"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OUT OF SCHOOL</a:t>
              </a:r>
            </a:p>
          </p:txBody>
        </p:sp>
        <p:sp>
          <p:nvSpPr>
            <p:cNvPr id="85" name="TextBox 84"/>
            <p:cNvSpPr txBox="1"/>
            <p:nvPr/>
          </p:nvSpPr>
          <p:spPr>
            <a:xfrm>
              <a:off x="6323610" y="3434808"/>
              <a:ext cx="758366"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IN SCHOOL</a:t>
              </a:r>
            </a:p>
          </p:txBody>
        </p:sp>
        <p:sp>
          <p:nvSpPr>
            <p:cNvPr id="86" name="TextBox 85"/>
            <p:cNvSpPr txBox="1"/>
            <p:nvPr/>
          </p:nvSpPr>
          <p:spPr>
            <a:xfrm>
              <a:off x="6221516" y="2129041"/>
              <a:ext cx="24020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Entrepreneurship 1: Business Ideation and Crafting the Pitch</a:t>
              </a:r>
            </a:p>
          </p:txBody>
        </p:sp>
        <p:sp>
          <p:nvSpPr>
            <p:cNvPr id="87" name="TextBox 86"/>
            <p:cNvSpPr txBox="1"/>
            <p:nvPr/>
          </p:nvSpPr>
          <p:spPr>
            <a:xfrm>
              <a:off x="9146667" y="2129041"/>
              <a:ext cx="28540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Entrepreneurship 2: Business Model Validation and Product Development</a:t>
              </a:r>
            </a:p>
          </p:txBody>
        </p:sp>
        <p:sp>
          <p:nvSpPr>
            <p:cNvPr id="88" name="TextBox 87"/>
            <p:cNvSpPr txBox="1"/>
            <p:nvPr/>
          </p:nvSpPr>
          <p:spPr>
            <a:xfrm>
              <a:off x="9146667" y="3867277"/>
              <a:ext cx="2421018"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C12A1"/>
                  </a:solidFill>
                  <a:effectLst/>
                  <a:uLnTx/>
                  <a:uFillTx/>
                  <a:latin typeface="Arial" charset="0"/>
                  <a:ea typeface="Arial" charset="0"/>
                  <a:cs typeface="Arial" charset="0"/>
                </a:rPr>
                <a:t>Startup Summer: Business Model Validation and Product Development</a:t>
              </a:r>
            </a:p>
          </p:txBody>
        </p:sp>
        <p:sp>
          <p:nvSpPr>
            <p:cNvPr id="89" name="TextBox 88"/>
            <p:cNvSpPr txBox="1"/>
            <p:nvPr/>
          </p:nvSpPr>
          <p:spPr>
            <a:xfrm>
              <a:off x="9251927" y="5180867"/>
              <a:ext cx="999050"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OUT OF SCHOOL</a:t>
              </a:r>
            </a:p>
          </p:txBody>
        </p:sp>
        <p:sp>
          <p:nvSpPr>
            <p:cNvPr id="90" name="TextBox 89"/>
            <p:cNvSpPr txBox="1"/>
            <p:nvPr/>
          </p:nvSpPr>
          <p:spPr>
            <a:xfrm>
              <a:off x="9261674" y="3435701"/>
              <a:ext cx="758366" cy="200055"/>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Arial" charset="0"/>
                  <a:ea typeface="Arial" charset="0"/>
                  <a:cs typeface="Arial" charset="0"/>
                </a:rPr>
                <a:t>IN SCHOOL</a:t>
              </a:r>
            </a:p>
          </p:txBody>
        </p:sp>
        <p:cxnSp>
          <p:nvCxnSpPr>
            <p:cNvPr id="91" name="Straight Connector 90"/>
            <p:cNvCxnSpPr/>
            <p:nvPr/>
          </p:nvCxnSpPr>
          <p:spPr>
            <a:xfrm>
              <a:off x="3162300" y="2021266"/>
              <a:ext cx="0" cy="350215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101" idx="0"/>
            </p:cNvCxnSpPr>
            <p:nvPr/>
          </p:nvCxnSpPr>
          <p:spPr>
            <a:xfrm flipH="1">
              <a:off x="6075681" y="2019300"/>
              <a:ext cx="30072" cy="350215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035529" y="2021266"/>
              <a:ext cx="0" cy="350215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588490" y="2407287"/>
              <a:ext cx="22316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A global, online experience where students create business solutions aligned with the UN Sustainable Development Goals</a:t>
              </a:r>
            </a:p>
          </p:txBody>
        </p:sp>
        <p:sp>
          <p:nvSpPr>
            <p:cNvPr id="95" name="TextBox 94"/>
            <p:cNvSpPr txBox="1"/>
            <p:nvPr/>
          </p:nvSpPr>
          <p:spPr>
            <a:xfrm>
              <a:off x="3269819" y="2734125"/>
              <a:ext cx="2643774"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A course where students discover their interests and begin to develop an entrepreneurial mindset</a:t>
              </a:r>
            </a:p>
          </p:txBody>
        </p:sp>
        <p:sp>
          <p:nvSpPr>
            <p:cNvPr id="96" name="TextBox 95"/>
            <p:cNvSpPr txBox="1"/>
            <p:nvPr/>
          </p:nvSpPr>
          <p:spPr>
            <a:xfrm>
              <a:off x="6221516" y="2566334"/>
              <a:ext cx="24938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71616"/>
                  </a:solidFill>
                  <a:effectLst/>
                  <a:uLnTx/>
                  <a:uFillTx/>
                  <a:latin typeface="Arial" charset="0"/>
                  <a:ea typeface="Arial" charset="0"/>
                  <a:cs typeface="Arial" charset="0"/>
                </a:rPr>
                <a:t>An award-winning course, focused on activating the entrepreneurial mindset as well as creating and pitching an original business plan</a:t>
              </a:r>
            </a:p>
          </p:txBody>
        </p:sp>
        <p:sp>
          <p:nvSpPr>
            <p:cNvPr id="97" name="TextBox 96"/>
            <p:cNvSpPr txBox="1"/>
            <p:nvPr/>
          </p:nvSpPr>
          <p:spPr>
            <a:xfrm>
              <a:off x="588490" y="4112732"/>
              <a:ext cx="22316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A digital experience introducing students to entrepreneurship through the process of building a virtual food truck business</a:t>
              </a:r>
            </a:p>
          </p:txBody>
        </p:sp>
        <p:sp>
          <p:nvSpPr>
            <p:cNvPr id="98" name="TextBox 97"/>
            <p:cNvSpPr txBox="1"/>
            <p:nvPr/>
          </p:nvSpPr>
          <p:spPr>
            <a:xfrm>
              <a:off x="3269819" y="4461457"/>
              <a:ext cx="2551626"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A blended tech-entrepreneurship course where students create an app and corresponding business plan</a:t>
              </a:r>
            </a:p>
          </p:txBody>
        </p:sp>
        <p:sp>
          <p:nvSpPr>
            <p:cNvPr id="99" name="TextBox 98"/>
            <p:cNvSpPr txBox="1"/>
            <p:nvPr/>
          </p:nvSpPr>
          <p:spPr>
            <a:xfrm>
              <a:off x="6221516" y="4321783"/>
              <a:ext cx="253885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71616"/>
                  </a:solidFill>
                  <a:effectLst/>
                  <a:uLnTx/>
                  <a:uFillTx/>
                  <a:latin typeface="Arial" charset="0"/>
                  <a:ea typeface="Arial" charset="0"/>
                  <a:cs typeface="Arial" charset="0"/>
                </a:rPr>
                <a:t>Entrepreneurship 1</a:t>
              </a: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 delivered as a multi-week learning experience</a:t>
              </a:r>
            </a:p>
          </p:txBody>
        </p:sp>
        <p:sp>
          <p:nvSpPr>
            <p:cNvPr id="100" name="TextBox 99"/>
            <p:cNvSpPr txBox="1"/>
            <p:nvPr/>
          </p:nvSpPr>
          <p:spPr>
            <a:xfrm>
              <a:off x="9146667" y="4502699"/>
              <a:ext cx="220301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Entrepreneurship 2, delivered as a 16-week learning experience</a:t>
              </a:r>
            </a:p>
          </p:txBody>
        </p:sp>
        <p:sp>
          <p:nvSpPr>
            <p:cNvPr id="101" name="Rectangle 100"/>
            <p:cNvSpPr/>
            <p:nvPr/>
          </p:nvSpPr>
          <p:spPr>
            <a:xfrm>
              <a:off x="457200" y="2019300"/>
              <a:ext cx="11297106" cy="35052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02" name="Straight Connector 101"/>
            <p:cNvCxnSpPr/>
            <p:nvPr/>
          </p:nvCxnSpPr>
          <p:spPr>
            <a:xfrm flipV="1">
              <a:off x="457200" y="3761506"/>
              <a:ext cx="11292840" cy="2078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9146667" y="2556402"/>
              <a:ext cx="269191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An advanced course that deepens the entrepreneurial mindset and centers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on business model validation, product development, and marketing</a:t>
              </a:r>
            </a:p>
          </p:txBody>
        </p:sp>
        <p:pic>
          <p:nvPicPr>
            <p:cNvPr id="105" name="Picture 104"/>
            <p:cNvPicPr>
              <a:picLocks noChangeAspect="1"/>
            </p:cNvPicPr>
            <p:nvPr/>
          </p:nvPicPr>
          <p:blipFill>
            <a:blip r:embed="rId4"/>
            <a:stretch>
              <a:fillRect/>
            </a:stretch>
          </p:blipFill>
          <p:spPr>
            <a:xfrm>
              <a:off x="7196018" y="3430748"/>
              <a:ext cx="981541" cy="231668"/>
            </a:xfrm>
            <a:prstGeom prst="rect">
              <a:avLst/>
            </a:prstGeom>
          </p:spPr>
        </p:pic>
        <p:sp>
          <p:nvSpPr>
            <p:cNvPr id="106" name="TextBox 105"/>
            <p:cNvSpPr txBox="1"/>
            <p:nvPr/>
          </p:nvSpPr>
          <p:spPr>
            <a:xfrm>
              <a:off x="10134684" y="3433518"/>
              <a:ext cx="978934" cy="215444"/>
            </a:xfrm>
            <a:prstGeom prst="rect">
              <a:avLst/>
            </a:prstGeom>
            <a:solidFill>
              <a:srgbClr val="FF5F4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charset="0"/>
                  <a:ea typeface="Arial" charset="0"/>
                  <a:cs typeface="Arial" charset="0"/>
                </a:rPr>
                <a:t>CERTIFICATION</a:t>
              </a:r>
            </a:p>
          </p:txBody>
        </p:sp>
      </p:grpSp>
    </p:spTree>
    <p:extLst>
      <p:ext uri="{BB962C8B-B14F-4D97-AF65-F5344CB8AC3E}">
        <p14:creationId xmlns:p14="http://schemas.microsoft.com/office/powerpoint/2010/main" val="227086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919618"/>
            <a:ext cx="11732131" cy="804449"/>
          </a:xfrm>
          <a:prstGeom prst="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102" name="Rectangle 101"/>
          <p:cNvSpPr/>
          <p:nvPr/>
        </p:nvSpPr>
        <p:spPr>
          <a:xfrm>
            <a:off x="228600" y="2727894"/>
            <a:ext cx="11732131" cy="1704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29" name="TextBox 28"/>
          <p:cNvSpPr txBox="1"/>
          <p:nvPr/>
        </p:nvSpPr>
        <p:spPr>
          <a:xfrm>
            <a:off x="2144432" y="2114319"/>
            <a:ext cx="8235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Level</a:t>
            </a:r>
          </a:p>
        </p:txBody>
      </p:sp>
      <p:cxnSp>
        <p:nvCxnSpPr>
          <p:cNvPr id="4" name="Straight Connector 3"/>
          <p:cNvCxnSpPr/>
          <p:nvPr/>
        </p:nvCxnSpPr>
        <p:spPr>
          <a:xfrm>
            <a:off x="2882900" y="1923619"/>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045201" y="1919618"/>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257393" y="1919618"/>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1AF7C17-F72C-428B-9F19-BED92BE77038}"/>
              </a:ext>
            </a:extLst>
          </p:cNvPr>
          <p:cNvSpPr>
            <a:spLocks noGrp="1"/>
          </p:cNvSpPr>
          <p:nvPr>
            <p:ph type="title"/>
          </p:nvPr>
        </p:nvSpPr>
        <p:spPr/>
        <p:txBody>
          <a:bodyPr/>
          <a:lstStyle/>
          <a:p>
            <a:r>
              <a:rPr lang="en-US"/>
              <a:t>NFTE Entrepreneurship Pathway: Exposure Programs</a:t>
            </a:r>
            <a:br>
              <a:rPr lang="en-US"/>
            </a:br>
            <a:endParaRPr lang="en-US"/>
          </a:p>
        </p:txBody>
      </p:sp>
      <p:sp>
        <p:nvSpPr>
          <p:cNvPr id="63" name="TextBox 62"/>
          <p:cNvSpPr txBox="1"/>
          <p:nvPr/>
        </p:nvSpPr>
        <p:spPr>
          <a:xfrm>
            <a:off x="2035412" y="2833130"/>
            <a:ext cx="1014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Grades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7–10</a:t>
            </a:r>
          </a:p>
        </p:txBody>
      </p:sp>
      <p:sp>
        <p:nvSpPr>
          <p:cNvPr id="64" name="TextBox 63"/>
          <p:cNvSpPr txBox="1"/>
          <p:nvPr/>
        </p:nvSpPr>
        <p:spPr>
          <a:xfrm>
            <a:off x="6034036" y="2833130"/>
            <a:ext cx="15806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Business concept and marketing materials, created in teams</a:t>
            </a:r>
          </a:p>
        </p:txBody>
      </p:sp>
      <p:sp>
        <p:nvSpPr>
          <p:cNvPr id="11" name="Rectangle 10"/>
          <p:cNvSpPr/>
          <p:nvPr/>
        </p:nvSpPr>
        <p:spPr>
          <a:xfrm>
            <a:off x="228600" y="1919619"/>
            <a:ext cx="11734800" cy="421448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Straight Connector 18"/>
          <p:cNvCxnSpPr/>
          <p:nvPr/>
        </p:nvCxnSpPr>
        <p:spPr>
          <a:xfrm>
            <a:off x="228979" y="4432218"/>
            <a:ext cx="1173175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9259039" y="2833130"/>
            <a:ext cx="1261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Full benefits of Entrepreneurial Teacher Corps</a:t>
            </a:r>
          </a:p>
        </p:txBody>
      </p:sp>
      <p:sp>
        <p:nvSpPr>
          <p:cNvPr id="51" name="TextBox 50"/>
          <p:cNvSpPr txBox="1"/>
          <p:nvPr/>
        </p:nvSpPr>
        <p:spPr>
          <a:xfrm>
            <a:off x="3081352" y="1282678"/>
            <a:ext cx="6147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10000"/>
                  </a:srgbClr>
                </a:solidFill>
                <a:effectLst/>
                <a:uLnTx/>
                <a:uFillTx/>
                <a:latin typeface="Arial" panose="020B0604020202020204" pitchFamily="34" charset="0"/>
                <a:ea typeface="+mn-ea"/>
                <a:cs typeface="Arial" panose="020B0604020202020204" pitchFamily="34" charset="0"/>
              </a:rPr>
              <a:t>Exposure programs begin to activate the entrepreneurial mindset in students and teach key entrepreneurship concepts.</a:t>
            </a:r>
          </a:p>
        </p:txBody>
      </p:sp>
      <p:cxnSp>
        <p:nvCxnSpPr>
          <p:cNvPr id="53" name="Straight Connector 52"/>
          <p:cNvCxnSpPr/>
          <p:nvPr/>
        </p:nvCxnSpPr>
        <p:spPr>
          <a:xfrm>
            <a:off x="228979" y="2724067"/>
            <a:ext cx="1173175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069216" y="1923619"/>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425987" y="1923619"/>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730605" y="1927861"/>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669427" y="1927861"/>
            <a:ext cx="0" cy="42062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952484" y="2114319"/>
            <a:ext cx="9264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Duration</a:t>
            </a:r>
          </a:p>
        </p:txBody>
      </p:sp>
      <p:sp>
        <p:nvSpPr>
          <p:cNvPr id="81" name="TextBox 80"/>
          <p:cNvSpPr txBox="1"/>
          <p:nvPr/>
        </p:nvSpPr>
        <p:spPr>
          <a:xfrm>
            <a:off x="4532016" y="2114319"/>
            <a:ext cx="1239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Student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Competition</a:t>
            </a:r>
          </a:p>
        </p:txBody>
      </p:sp>
      <p:sp>
        <p:nvSpPr>
          <p:cNvPr id="82" name="TextBox 81"/>
          <p:cNvSpPr txBox="1"/>
          <p:nvPr/>
        </p:nvSpPr>
        <p:spPr>
          <a:xfrm>
            <a:off x="6143704" y="2114319"/>
            <a:ext cx="13761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Final Project</a:t>
            </a:r>
          </a:p>
        </p:txBody>
      </p:sp>
      <p:sp>
        <p:nvSpPr>
          <p:cNvPr id="83" name="TextBox 82"/>
          <p:cNvSpPr txBox="1"/>
          <p:nvPr/>
        </p:nvSpPr>
        <p:spPr>
          <a:xfrm>
            <a:off x="7770792" y="2088919"/>
            <a:ext cx="1376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Student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Assessment</a:t>
            </a:r>
          </a:p>
        </p:txBody>
      </p:sp>
      <p:sp>
        <p:nvSpPr>
          <p:cNvPr id="84" name="TextBox 83"/>
          <p:cNvSpPr txBox="1"/>
          <p:nvPr/>
        </p:nvSpPr>
        <p:spPr>
          <a:xfrm>
            <a:off x="9360640" y="2114319"/>
            <a:ext cx="1376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Resources</a:t>
            </a:r>
          </a:p>
        </p:txBody>
      </p:sp>
      <p:sp>
        <p:nvSpPr>
          <p:cNvPr id="86" name="TextBox 85"/>
          <p:cNvSpPr txBox="1"/>
          <p:nvPr/>
        </p:nvSpPr>
        <p:spPr>
          <a:xfrm>
            <a:off x="10745627" y="2114319"/>
            <a:ext cx="1376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Arial" charset="0"/>
                <a:cs typeface="Arial" charset="0"/>
              </a:rPr>
              <a:t>Integration</a:t>
            </a:r>
          </a:p>
        </p:txBody>
      </p:sp>
      <p:sp>
        <p:nvSpPr>
          <p:cNvPr id="87" name="TextBox 86"/>
          <p:cNvSpPr txBox="1"/>
          <p:nvPr/>
        </p:nvSpPr>
        <p:spPr>
          <a:xfrm>
            <a:off x="404612" y="2833130"/>
            <a:ext cx="16646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NFTE Exploring Careers: Introduction to Entrepreneurship and the Working World</a:t>
            </a:r>
          </a:p>
        </p:txBody>
      </p:sp>
      <p:sp>
        <p:nvSpPr>
          <p:cNvPr id="89" name="TextBox 88"/>
          <p:cNvSpPr txBox="1"/>
          <p:nvPr/>
        </p:nvSpPr>
        <p:spPr>
          <a:xfrm>
            <a:off x="2844802" y="2833130"/>
            <a:ext cx="1466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Full year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one semester</a:t>
            </a:r>
          </a:p>
        </p:txBody>
      </p:sp>
      <p:sp>
        <p:nvSpPr>
          <p:cNvPr id="90" name="TextBox 89"/>
          <p:cNvSpPr txBox="1"/>
          <p:nvPr/>
        </p:nvSpPr>
        <p:spPr>
          <a:xfrm>
            <a:off x="4435970" y="2833130"/>
            <a:ext cx="15076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Startup Showcase with prizes for top teams</a:t>
            </a:r>
          </a:p>
        </p:txBody>
      </p:sp>
      <p:sp>
        <p:nvSpPr>
          <p:cNvPr id="92" name="TextBox 91"/>
          <p:cNvSpPr txBox="1"/>
          <p:nvPr/>
        </p:nvSpPr>
        <p:spPr>
          <a:xfrm>
            <a:off x="7717904" y="2833130"/>
            <a:ext cx="14737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Content and Entrepreneurial Mindset evaluated through formative assessments, Showcase presentation, and classroom rubrics</a:t>
            </a:r>
          </a:p>
        </p:txBody>
      </p:sp>
      <p:sp>
        <p:nvSpPr>
          <p:cNvPr id="93" name="TextBox 92"/>
          <p:cNvSpPr txBox="1"/>
          <p:nvPr/>
        </p:nvSpPr>
        <p:spPr>
          <a:xfrm>
            <a:off x="10644027" y="2833130"/>
            <a:ext cx="11576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Expo judging</a:t>
            </a:r>
          </a:p>
        </p:txBody>
      </p:sp>
      <p:sp>
        <p:nvSpPr>
          <p:cNvPr id="94" name="TextBox 93"/>
          <p:cNvSpPr txBox="1"/>
          <p:nvPr/>
        </p:nvSpPr>
        <p:spPr>
          <a:xfrm>
            <a:off x="404612" y="4514197"/>
            <a:ext cx="16646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C12A1"/>
                </a:solidFill>
                <a:effectLst/>
                <a:uLnTx/>
                <a:uFillTx/>
                <a:latin typeface="Arial" charset="0"/>
                <a:ea typeface="Arial" charset="0"/>
                <a:cs typeface="Arial" charset="0"/>
              </a:rPr>
              <a:t>NFTE Startup Tech: Introduction to Entrepreneurship and App Development</a:t>
            </a:r>
          </a:p>
        </p:txBody>
      </p:sp>
      <p:sp>
        <p:nvSpPr>
          <p:cNvPr id="95" name="TextBox 94"/>
          <p:cNvSpPr txBox="1"/>
          <p:nvPr/>
        </p:nvSpPr>
        <p:spPr>
          <a:xfrm>
            <a:off x="2035412" y="4514197"/>
            <a:ext cx="1014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Grades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5–12</a:t>
            </a:r>
          </a:p>
        </p:txBody>
      </p:sp>
      <p:sp>
        <p:nvSpPr>
          <p:cNvPr id="96" name="TextBox 95"/>
          <p:cNvSpPr txBox="1"/>
          <p:nvPr/>
        </p:nvSpPr>
        <p:spPr>
          <a:xfrm>
            <a:off x="2844802" y="4514197"/>
            <a:ext cx="14668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Full year</a:t>
            </a:r>
          </a:p>
        </p:txBody>
      </p:sp>
      <p:sp>
        <p:nvSpPr>
          <p:cNvPr id="97" name="TextBox 96"/>
          <p:cNvSpPr txBox="1"/>
          <p:nvPr/>
        </p:nvSpPr>
        <p:spPr>
          <a:xfrm>
            <a:off x="4435970" y="4514197"/>
            <a:ext cx="14601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Startup Showcase with prizes for top teams</a:t>
            </a:r>
          </a:p>
        </p:txBody>
      </p:sp>
      <p:sp>
        <p:nvSpPr>
          <p:cNvPr id="98" name="TextBox 97"/>
          <p:cNvSpPr txBox="1"/>
          <p:nvPr/>
        </p:nvSpPr>
        <p:spPr>
          <a:xfrm>
            <a:off x="6056473" y="4514197"/>
            <a:ext cx="14016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Business concept, functional app, and marketing materials, created in teams</a:t>
            </a:r>
          </a:p>
        </p:txBody>
      </p:sp>
      <p:sp>
        <p:nvSpPr>
          <p:cNvPr id="99" name="TextBox 98"/>
          <p:cNvSpPr txBox="1"/>
          <p:nvPr/>
        </p:nvSpPr>
        <p:spPr>
          <a:xfrm>
            <a:off x="7721275" y="4514197"/>
            <a:ext cx="14704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Content and Entrepreneurial Mindset evaluated through formative assessments, Showcase presentation, and classroom rubrics</a:t>
            </a:r>
          </a:p>
        </p:txBody>
      </p:sp>
      <p:sp>
        <p:nvSpPr>
          <p:cNvPr id="100" name="TextBox 99"/>
          <p:cNvSpPr txBox="1"/>
          <p:nvPr/>
        </p:nvSpPr>
        <p:spPr>
          <a:xfrm>
            <a:off x="9259040" y="4514197"/>
            <a:ext cx="1261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Full benefits of Entrepreneurial Teacher Corps</a:t>
            </a:r>
          </a:p>
        </p:txBody>
      </p:sp>
      <p:sp>
        <p:nvSpPr>
          <p:cNvPr id="101" name="TextBox 100"/>
          <p:cNvSpPr txBox="1"/>
          <p:nvPr/>
        </p:nvSpPr>
        <p:spPr>
          <a:xfrm>
            <a:off x="10678744" y="4514197"/>
            <a:ext cx="11576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10000"/>
                  </a:srgbClr>
                </a:solidFill>
                <a:effectLst/>
                <a:uLnTx/>
                <a:uFillTx/>
                <a:latin typeface="Arial" charset="0"/>
                <a:ea typeface="Arial" charset="0"/>
                <a:cs typeface="Arial" charset="0"/>
              </a:rPr>
              <a:t>Expo judging</a:t>
            </a:r>
          </a:p>
        </p:txBody>
      </p:sp>
    </p:spTree>
    <p:extLst>
      <p:ext uri="{BB962C8B-B14F-4D97-AF65-F5344CB8AC3E}">
        <p14:creationId xmlns:p14="http://schemas.microsoft.com/office/powerpoint/2010/main" val="105009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C528F8-E2DD-4A6C-9672-A4D30F555C68}"/>
              </a:ext>
            </a:extLst>
          </p:cNvPr>
          <p:cNvSpPr/>
          <p:nvPr/>
        </p:nvSpPr>
        <p:spPr>
          <a:xfrm>
            <a:off x="591671" y="1599312"/>
            <a:ext cx="8206453" cy="1332147"/>
          </a:xfrm>
          <a:prstGeom prst="rect">
            <a:avLst/>
          </a:prstGeom>
          <a:solidFill>
            <a:srgbClr val="4C1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A5CDE-383E-6942-9186-97B605B30D9A}" type="slidenum">
              <a:rPr kumimoji="0" lang="en-US" sz="1200" b="0" i="0" u="none" strike="noStrike" kern="1200" cap="none" spc="0" normalizeH="0" baseline="0" noProof="0" smtClean="0">
                <a:ln>
                  <a:noFill/>
                </a:ln>
                <a:solidFill>
                  <a:srgbClr val="17161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171616">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US" spc="-150">
                <a:latin typeface="Arial" charset="0"/>
                <a:ea typeface="Arial" charset="0"/>
                <a:cs typeface="Arial" charset="0"/>
              </a:rPr>
              <a:t>NFTE Startup Tech: Program Content</a:t>
            </a:r>
          </a:p>
        </p:txBody>
      </p:sp>
      <p:sp>
        <p:nvSpPr>
          <p:cNvPr id="5" name="TextBox 4"/>
          <p:cNvSpPr txBox="1"/>
          <p:nvPr/>
        </p:nvSpPr>
        <p:spPr>
          <a:xfrm>
            <a:off x="567441" y="3061286"/>
            <a:ext cx="5170428"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Introduction to Startup Tech</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will be introduced to the entrepreneurial mindset and skills that can help them achieve success in both tech entrepreneurship and in life.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Introduction to MIT App Inventor</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will explore MIT App Inventor, a drag-and-drop mobile app creation tool that they will use to create a functional mobile app.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Technology and Entrepreneurship in Healthcare</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will research the Healthcare sector and build a healthcare app that shows patients a map of doctors in their area.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Technology and Entrepreneurship in Business and Finance</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will research the Business and Finance sector and build a business app that enables small business owners to send group texts to their employees. </a:t>
            </a:r>
          </a:p>
        </p:txBody>
      </p:sp>
      <p:sp>
        <p:nvSpPr>
          <p:cNvPr id="9" name="TextBox 8"/>
          <p:cNvSpPr txBox="1"/>
          <p:nvPr/>
        </p:nvSpPr>
        <p:spPr>
          <a:xfrm>
            <a:off x="916787" y="1917700"/>
            <a:ext cx="73623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7 units of learning ask students to identify ways to improve their world and to build marketable digital solutions.</a:t>
            </a:r>
          </a:p>
        </p:txBody>
      </p:sp>
      <p:sp>
        <p:nvSpPr>
          <p:cNvPr id="14" name="TextBox 13"/>
          <p:cNvSpPr txBox="1"/>
          <p:nvPr/>
        </p:nvSpPr>
        <p:spPr>
          <a:xfrm>
            <a:off x="6060854" y="3341059"/>
            <a:ext cx="527800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Technology and Entrepreneurship in Environmental Science and Conservation</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will research the Environmental Science and Conservation sector and build an environmental app that allows businesses to showcase sustainable products.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Advanced MIT App Inventor</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will work in teams to complete advanced MIT App Inventor tutorials that will allow them to create more innovative features in their final project apps.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FF5C39"/>
                </a:solidFill>
                <a:effectLst/>
                <a:uLnTx/>
                <a:uFillTx/>
                <a:latin typeface="Arial" charset="0"/>
                <a:ea typeface="Arial" charset="0"/>
                <a:cs typeface="Arial" charset="0"/>
              </a:rPr>
              <a:t>Preparing for the Startup Showcase</a:t>
            </a:r>
            <a:r>
              <a:rPr kumimoji="0" lang="en-US" sz="1200" b="0" i="0" u="none" strike="noStrike" kern="1200" cap="none" spc="0" normalizeH="0" baseline="0" noProof="0">
                <a:ln>
                  <a:noFill/>
                </a:ln>
                <a:solidFill>
                  <a:srgbClr val="171616"/>
                </a:solidFill>
                <a:effectLst/>
                <a:uLnTx/>
                <a:uFillTx/>
                <a:latin typeface="Arial" charset="0"/>
                <a:ea typeface="Arial" charset="0"/>
                <a:cs typeface="Arial" charset="0"/>
              </a:rPr>
              <a:t>: Students will work in teams to create their own original app idea as a final project. To complete the project and participate in the Startup Showcase, students conduct market research, determine a sustainable business model, design persuasive marketing materials, create wireframes of their app, translate their wireframes into functional mobile apps using MIT App Inventor, and ultimately present their work to a panel of judges. </a:t>
            </a:r>
          </a:p>
        </p:txBody>
      </p:sp>
      <p:grpSp>
        <p:nvGrpSpPr>
          <p:cNvPr id="13" name="Group 12">
            <a:extLst>
              <a:ext uri="{FF2B5EF4-FFF2-40B4-BE49-F238E27FC236}">
                <a16:creationId xmlns:a16="http://schemas.microsoft.com/office/drawing/2014/main" id="{F334613C-E794-4495-BBF8-300CD8CABA29}"/>
              </a:ext>
            </a:extLst>
          </p:cNvPr>
          <p:cNvGrpSpPr/>
          <p:nvPr/>
        </p:nvGrpSpPr>
        <p:grpSpPr>
          <a:xfrm rot="5400000">
            <a:off x="7871741" y="2790818"/>
            <a:ext cx="590325" cy="259862"/>
            <a:chOff x="8798124" y="1662439"/>
            <a:chExt cx="749891" cy="330103"/>
          </a:xfrm>
        </p:grpSpPr>
        <p:sp>
          <p:nvSpPr>
            <p:cNvPr id="15" name="Rectangle 14">
              <a:extLst>
                <a:ext uri="{FF2B5EF4-FFF2-40B4-BE49-F238E27FC236}">
                  <a16:creationId xmlns:a16="http://schemas.microsoft.com/office/drawing/2014/main" id="{14D55F76-B51B-43DF-8E3F-189B2E800C3E}"/>
                </a:ext>
              </a:extLst>
            </p:cNvPr>
            <p:cNvSpPr/>
            <p:nvPr/>
          </p:nvSpPr>
          <p:spPr>
            <a:xfrm>
              <a:off x="8798124" y="1750427"/>
              <a:ext cx="556026" cy="155134"/>
            </a:xfrm>
            <a:prstGeom prst="rect">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riangle 11">
              <a:extLst>
                <a:ext uri="{FF2B5EF4-FFF2-40B4-BE49-F238E27FC236}">
                  <a16:creationId xmlns:a16="http://schemas.microsoft.com/office/drawing/2014/main" id="{8DCCABC8-58F6-4A20-BA1D-8F1B1218E612}"/>
                </a:ext>
              </a:extLst>
            </p:cNvPr>
            <p:cNvSpPr/>
            <p:nvPr/>
          </p:nvSpPr>
          <p:spPr>
            <a:xfrm rot="5400000">
              <a:off x="9240678" y="1685205"/>
              <a:ext cx="330103" cy="284571"/>
            </a:xfrm>
            <a:prstGeom prst="triangle">
              <a:avLst/>
            </a:prstGeom>
            <a:solidFill>
              <a:srgbClr val="FF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5" descr="A group of people sitting at a table using a computer&#10;&#10;Description generated with high confidence">
            <a:extLst>
              <a:ext uri="{FF2B5EF4-FFF2-40B4-BE49-F238E27FC236}">
                <a16:creationId xmlns:a16="http://schemas.microsoft.com/office/drawing/2014/main" id="{7F189758-2827-47F3-A7D7-D15771EF4C94}"/>
              </a:ext>
            </a:extLst>
          </p:cNvPr>
          <p:cNvPicPr>
            <a:picLocks noChangeAspect="1"/>
          </p:cNvPicPr>
          <p:nvPr/>
        </p:nvPicPr>
        <p:blipFill rotWithShape="1">
          <a:blip r:embed="rId3"/>
          <a:srcRect l="6071" t="19608" r="-384"/>
          <a:stretch/>
        </p:blipFill>
        <p:spPr>
          <a:xfrm>
            <a:off x="8866597" y="1410116"/>
            <a:ext cx="2474260" cy="1581777"/>
          </a:xfrm>
          <a:prstGeom prst="rect">
            <a:avLst/>
          </a:prstGeom>
        </p:spPr>
      </p:pic>
    </p:spTree>
    <p:extLst>
      <p:ext uri="{BB962C8B-B14F-4D97-AF65-F5344CB8AC3E}">
        <p14:creationId xmlns:p14="http://schemas.microsoft.com/office/powerpoint/2010/main" val="123440047"/>
      </p:ext>
    </p:extLst>
  </p:cSld>
  <p:clrMapOvr>
    <a:masterClrMapping/>
  </p:clrMapOvr>
</p:sld>
</file>

<file path=ppt/theme/theme1.xml><?xml version="1.0" encoding="utf-8"?>
<a:theme xmlns:a="http://schemas.openxmlformats.org/drawingml/2006/main" name="1_Office Theme">
  <a:themeElements>
    <a:clrScheme name="NFTE">
      <a:dk1>
        <a:srgbClr val="171616"/>
      </a:dk1>
      <a:lt1>
        <a:srgbClr val="FFFFFF"/>
      </a:lt1>
      <a:dk2>
        <a:srgbClr val="171616"/>
      </a:dk2>
      <a:lt2>
        <a:srgbClr val="FFFFFF"/>
      </a:lt2>
      <a:accent1>
        <a:srgbClr val="4C12A1"/>
      </a:accent1>
      <a:accent2>
        <a:srgbClr val="FF5C39"/>
      </a:accent2>
      <a:accent3>
        <a:srgbClr val="4C12A1"/>
      </a:accent3>
      <a:accent4>
        <a:srgbClr val="FF5C39"/>
      </a:accent4>
      <a:accent5>
        <a:srgbClr val="171616"/>
      </a:accent5>
      <a:accent6>
        <a:srgbClr val="FFFFFF"/>
      </a:accent6>
      <a:hlink>
        <a:srgbClr val="4C12A1"/>
      </a:hlink>
      <a:folHlink>
        <a:srgbClr val="FF5C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2979</Words>
  <Application>Microsoft Office PowerPoint</Application>
  <PresentationFormat>Widescreen</PresentationFormat>
  <Paragraphs>324</Paragraphs>
  <Slides>20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Circular Std Book</vt:lpstr>
      <vt:lpstr>1_Office Theme</vt:lpstr>
      <vt:lpstr>PowerPoint Presentation</vt:lpstr>
      <vt:lpstr>Why Entrepreneurship?</vt:lpstr>
      <vt:lpstr>A Global Call to Action</vt:lpstr>
      <vt:lpstr>NFTE Chicago Mission</vt:lpstr>
      <vt:lpstr>NFTE Impact</vt:lpstr>
      <vt:lpstr>Our Focus: Activating the Entrepreneurial Mindset</vt:lpstr>
      <vt:lpstr>NFTE Entrepreneurship Pathway </vt:lpstr>
      <vt:lpstr>NFTE Entrepreneurship Pathway: Exposure Programs </vt:lpstr>
      <vt:lpstr>NFTE Startup Tech: Program Content</vt:lpstr>
      <vt:lpstr>NFTE Entrepreneurship Pathway: Expertise Programs </vt:lpstr>
      <vt:lpstr>NFTE Entrepreneurship 1 / NFTE BizCamp: Program Content </vt:lpstr>
      <vt:lpstr>NFTE Entrepreneurship Pathway: Application Programs </vt:lpstr>
      <vt:lpstr>NFTE Entrepreneurship 2 / NFTE Startup Summer: Program Content</vt:lpstr>
      <vt:lpstr>PowerPoint Presentation</vt:lpstr>
      <vt:lpstr>“NFTE U” Teacher Training</vt:lpstr>
      <vt:lpstr>Ongoing Professional Development </vt:lpstr>
      <vt:lpstr>Enrichment/Support: Volunteerism and Workforce Connection </vt:lpstr>
      <vt:lpstr>Real World Application: Landmark Agreement With CIBC Bank</vt:lpstr>
      <vt:lpstr>T&amp;J Soccer Sign the First NFTE/CIBC Entrepreneur Loan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Nasatir</dc:creator>
  <cp:lastModifiedBy>Scott Nasatir</cp:lastModifiedBy>
  <cp:revision>19</cp:revision>
  <dcterms:created xsi:type="dcterms:W3CDTF">2018-10-08T21:40:32Z</dcterms:created>
  <dcterms:modified xsi:type="dcterms:W3CDTF">2018-11-15T14:30:08Z</dcterms:modified>
</cp:coreProperties>
</file>