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72" r:id="rId2"/>
    <p:sldId id="273" r:id="rId3"/>
    <p:sldId id="262" r:id="rId4"/>
    <p:sldId id="276" r:id="rId5"/>
    <p:sldId id="258" r:id="rId6"/>
    <p:sldId id="256" r:id="rId7"/>
    <p:sldId id="260" r:id="rId8"/>
    <p:sldId id="257" r:id="rId9"/>
    <p:sldId id="259" r:id="rId10"/>
    <p:sldId id="261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6767" autoAdjust="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BENDS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90 Degree</c:v>
                </c:pt>
                <c:pt idx="1">
                  <c:v>Offset</c:v>
                </c:pt>
                <c:pt idx="2">
                  <c:v>3-Bend Saddle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B0-4A4D-84E5-D5AD330CD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09669-8D7A-4BA4-9355-4B6E57AE9D33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7CA7D-7FF4-4A55-8CAA-CE2740906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2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7CA7D-7FF4-4A55-8CAA-CE2740906B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aid bending when performing a ground or air bend, the benders are marked with different alignment</a:t>
            </a:r>
            <a:r>
              <a:rPr lang="en-US" baseline="0" dirty="0" smtClean="0"/>
              <a:t> </a:t>
            </a:r>
            <a:r>
              <a:rPr lang="en-US" dirty="0" smtClean="0"/>
              <a:t>symbols to help the operator create the bends necessary to accomplish any project. The symbols found</a:t>
            </a:r>
            <a:r>
              <a:rPr lang="en-US" baseline="0" dirty="0" smtClean="0"/>
              <a:t> </a:t>
            </a:r>
            <a:r>
              <a:rPr lang="en-US" dirty="0" smtClean="0"/>
              <a:t>on the benders are the arrow, the teardrop, the star point and angle markings. These</a:t>
            </a:r>
            <a:r>
              <a:rPr lang="en-US" baseline="0" dirty="0" smtClean="0"/>
              <a:t> </a:t>
            </a:r>
            <a:r>
              <a:rPr lang="en-US" dirty="0" smtClean="0"/>
              <a:t>markings are found on various sides of the bender head.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7CA7D-7FF4-4A55-8CAA-CE2740906B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66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Conduit deduct</a:t>
            </a:r>
            <a:r>
              <a:rPr lang="en-US" baseline="0" dirty="0" smtClean="0"/>
              <a:t> is the same measurement for Emt and Ridged pipe. Even thought Ridged and Emt pipe will have its own type of bender.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7CA7D-7FF4-4A55-8CAA-CE2740906B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7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4CFC-CD7A-4655-A920-9CD8FD643E7E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DE-C118-4F82-866B-D09EB3AC18A5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70AE-87AE-4F84-A620-53E3E922FF0E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85A3-CCB0-4A31-935F-97A025764545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AA56-7F39-401F-84B4-52002377C7B5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CFF9-5751-40A2-8A5E-F88AACB8BBFE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92AC-76F5-4976-A8A0-4E365F3E8666}" type="datetime1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6002-5BC5-4B2E-A8A3-F537546A3E26}" type="datetime1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D3C8-2AE1-4EDC-A6AF-6FD53B77639D}" type="datetime1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4765-BCB5-4B46-8691-D01830B060D1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46546E7-5F03-4FF2-8B7A-6D06C9160DE6}" type="datetime1">
              <a:rPr lang="en-US" smtClean="0"/>
              <a:t>12/3/2018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7976F00-4F6C-4CDE-86B5-B15DA12F5AD3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A823516-1670-44A0-8E96-4E5377084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BEND CONDUIT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EB3C-5A78-43D6-9B99-6ED429A42DAF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Three-Bend Saddle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Measure the length of obstruction; mark center point</a:t>
            </a:r>
          </a:p>
          <a:p>
            <a:r>
              <a:rPr lang="en-US" dirty="0" smtClean="0"/>
              <a:t>Multiply the height of the obstruction by 2.5; mark distance on each side of the center mark</a:t>
            </a:r>
          </a:p>
          <a:p>
            <a:r>
              <a:rPr lang="en-US" dirty="0" smtClean="0"/>
              <a:t>Bend center mark to 45 degrees on center mark of bender</a:t>
            </a:r>
          </a:p>
          <a:p>
            <a:r>
              <a:rPr lang="en-US" dirty="0" smtClean="0"/>
              <a:t>Bend second mark to 22-1/2 angle at arrow</a:t>
            </a:r>
          </a:p>
          <a:p>
            <a:r>
              <a:rPr lang="en-US" dirty="0" smtClean="0"/>
              <a:t>Bend the third mark to 22-1/2 and at arrow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SaddleSample.gif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556238"/>
            <a:ext cx="4210050" cy="914400"/>
          </a:xfrm>
        </p:spPr>
      </p:pic>
      <p:pic>
        <p:nvPicPr>
          <p:cNvPr id="19458" name="Picture 2" descr="saddle_bend1.wmf (94580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438400"/>
            <a:ext cx="3905250" cy="1676400"/>
          </a:xfrm>
          <a:prstGeom prst="rect">
            <a:avLst/>
          </a:prstGeom>
          <a:noFill/>
        </p:spPr>
      </p:pic>
      <p:pic>
        <p:nvPicPr>
          <p:cNvPr id="19460" name="Picture 4" descr="saddle_bend2.wmf (37720 byte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3505200"/>
            <a:ext cx="4419600" cy="1828800"/>
          </a:xfrm>
          <a:prstGeom prst="rect">
            <a:avLst/>
          </a:prstGeom>
          <a:noFill/>
        </p:spPr>
      </p:pic>
      <p:pic>
        <p:nvPicPr>
          <p:cNvPr id="19462" name="Picture 6" descr="saddle_bend3.wmf (55604 bytes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0075" y="4953000"/>
            <a:ext cx="4733925" cy="1666875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550B-EC5A-4B29-8593-75569E952409}" type="datetime1">
              <a:rPr lang="en-US" smtClean="0"/>
              <a:t>12/3/2018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OFTEN A BEND IS USED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711407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85A3-CCB0-4A31-935F-97A025764545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3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Emt and Rigid Metal Conduit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Electrical Metallic Tubing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800" b="1" dirty="0" smtClean="0"/>
              <a:t>thin-wall conduit</a:t>
            </a:r>
          </a:p>
          <a:p>
            <a:r>
              <a:rPr lang="en-US" sz="1800" b="1" dirty="0" smtClean="0"/>
              <a:t>Definition</a:t>
            </a:r>
          </a:p>
          <a:p>
            <a:r>
              <a:rPr lang="en-US" sz="1800" dirty="0" smtClean="0"/>
              <a:t>Electric conduit with a wall thickness that will not support threads. Sections are joined by couplings held in place by setscrews.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Rigid Metal Conduit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b="1" dirty="0" smtClean="0"/>
              <a:t>rigid metal conduit</a:t>
            </a:r>
          </a:p>
          <a:p>
            <a:r>
              <a:rPr lang="en-US" sz="1800" b="1" dirty="0" smtClean="0"/>
              <a:t>Definition</a:t>
            </a:r>
          </a:p>
          <a:p>
            <a:r>
              <a:rPr lang="en-US" sz="1800" dirty="0" smtClean="0"/>
              <a:t>Electrical conduit with wall thickness that is supported and joined by threaded couplings.</a:t>
            </a:r>
            <a:endParaRPr lang="en-US" sz="1800" dirty="0"/>
          </a:p>
        </p:txBody>
      </p:sp>
      <p:pic>
        <p:nvPicPr>
          <p:cNvPr id="1026" name="Picture 2" descr="http://media.mydoitbest.com/imagerequest.aspx?sku=507179&amp;size=2&amp;warehouse=C&amp;newsize=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501661"/>
            <a:ext cx="1905000" cy="2133600"/>
          </a:xfrm>
          <a:prstGeom prst="rect">
            <a:avLst/>
          </a:prstGeom>
          <a:noFill/>
        </p:spPr>
      </p:pic>
      <p:pic>
        <p:nvPicPr>
          <p:cNvPr id="1028" name="Picture 4" descr="http://www.steelconduit.org/images3/rmc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4519246"/>
            <a:ext cx="1905000" cy="1828800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1A27-C43E-4E63-BF3B-9E70D14CE27C}" type="datetime1">
              <a:rPr lang="en-US" smtClean="0"/>
              <a:t>12/3/2018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Bender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</p:txBody>
      </p:sp>
      <p:pic>
        <p:nvPicPr>
          <p:cNvPr id="18438" name="Picture 6" descr="http://images.lowes.com/product/converted/032076/032076055677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8420100" cy="5181600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55C1-2D14-4D8B-8A2B-4172572CF15D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Conduit Bender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85A3-CCB0-4A31-935F-97A025764545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Justine Hamel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Image result for parts of conduit ben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16269"/>
            <a:ext cx="8001000" cy="509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84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a 90 </a:t>
            </a:r>
            <a:r>
              <a:rPr lang="en-US" dirty="0"/>
              <a:t>D</a:t>
            </a:r>
            <a:r>
              <a:rPr lang="en-US" dirty="0" smtClean="0"/>
              <a:t>egree </a:t>
            </a:r>
            <a:r>
              <a:rPr lang="en-US" dirty="0"/>
              <a:t>B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turn up/down or left/right from a straight path.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http://farm4.static.flickr.com/3314/3412814593_611e8e7dd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667000"/>
            <a:ext cx="4762500" cy="3571875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1B2-5E10-48AC-98BA-A629529287DF}" type="datetime1">
              <a:rPr lang="en-US" smtClean="0"/>
              <a:t>12/3/2018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90 Degree Bend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Conduit Size Deduct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½ in = 5 in deduct</a:t>
            </a:r>
          </a:p>
          <a:p>
            <a:r>
              <a:rPr lang="en-US" dirty="0" smtClean="0"/>
              <a:t>¾ in = 6 in deduct</a:t>
            </a:r>
          </a:p>
          <a:p>
            <a:r>
              <a:rPr lang="en-US" dirty="0" smtClean="0"/>
              <a:t>1 in = 8 in deduct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8200" y="1790700"/>
            <a:ext cx="4041775" cy="762000"/>
          </a:xfrm>
        </p:spPr>
        <p:txBody>
          <a:bodyPr>
            <a:noAutofit/>
          </a:bodyPr>
          <a:lstStyle/>
          <a:p>
            <a:r>
              <a:rPr lang="en-US" sz="1600" dirty="0" smtClean="0"/>
              <a:t>Place a mark on the conduit at the desired distance from the end of the conduit, minus the deduction for the bender.</a:t>
            </a:r>
            <a:endParaRPr lang="en-US" sz="1600" dirty="0"/>
          </a:p>
        </p:txBody>
      </p:sp>
      <p:pic>
        <p:nvPicPr>
          <p:cNvPr id="16" name="Content Placeholder 15" descr="StubUps_htm_txt_Stub1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304800" y="3581400"/>
            <a:ext cx="3333750" cy="3048000"/>
          </a:xfrm>
        </p:spPr>
      </p:pic>
      <p:pic>
        <p:nvPicPr>
          <p:cNvPr id="11266" name="Picture 2" descr="Lay out be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6784" y="2942492"/>
            <a:ext cx="2847975" cy="3886200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E507-3C51-4128-9AEA-B0060A8B21C7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3733800" y="4572000"/>
            <a:ext cx="1143000" cy="31359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4419600" y="1600200"/>
            <a:ext cx="228600" cy="1143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8534400" y="1600200"/>
            <a:ext cx="2286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a offset bend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Offset bends are used to move a run of conduit from one plane to another.  An offset is normally used to bend the conduit around an obstruction, or to relocate the conduit close to a structural member to make it easier to fasten the conduit. </a:t>
            </a:r>
            <a:endParaRPr lang="en-US" dirty="0"/>
          </a:p>
        </p:txBody>
      </p:sp>
      <p:pic>
        <p:nvPicPr>
          <p:cNvPr id="4100" name="Picture 4" descr="http://s3.hubimg.com/u/3890062_f2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572000"/>
            <a:ext cx="4191000" cy="19050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E51B-39DB-4951-AB73-27BB2DDFE8AF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Offset Bend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Multipliers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172200" y="2362200"/>
            <a:ext cx="1676400" cy="6397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8" name="Content Placeholder 7" descr="offsets_htm_txt_Offset.gif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13312" y="3733800"/>
            <a:ext cx="4041775" cy="2020887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F968-F10B-4EF6-87F1-7DB6F2673819}" type="datetime1">
              <a:rPr lang="en-US" smtClean="0"/>
              <a:t>12/3/2018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4114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4876800" y="2209800"/>
            <a:ext cx="4114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 in object for 30 degree bends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(10*2= 20 in space between marks)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a Three-Bend Saddle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bend saddles are often used to cross or saddle a small obstruction that would prevent the electrician from installing conduit in a straight line.</a:t>
            </a:r>
            <a:endParaRPr lang="en-US" dirty="0"/>
          </a:p>
        </p:txBody>
      </p:sp>
      <p:pic>
        <p:nvPicPr>
          <p:cNvPr id="1026" name="Picture 2" descr="http://s2.hubimg.com/u/4706253_f260.jpg">
            <a:hlinkClick r:id="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962400"/>
            <a:ext cx="4686300" cy="2286000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80FA-CEEB-4C33-AF49-B5790B1EE570}" type="datetime1">
              <a:rPr lang="en-US" smtClean="0"/>
              <a:t>12/3/2018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3516-1670-44A0-8E96-4E53770846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7626</TotalTime>
  <Words>384</Words>
  <Application>Microsoft Office PowerPoint</Application>
  <PresentationFormat>On-screen Show (4:3)</PresentationFormat>
  <Paragraphs>67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HOW TO BEND CONDUIT</vt:lpstr>
      <vt:lpstr>Emt and Rigid Metal Conduit</vt:lpstr>
      <vt:lpstr>The Bender</vt:lpstr>
      <vt:lpstr>Parts of the Conduit Bender</vt:lpstr>
      <vt:lpstr>Purpose of a 90 Degree Bend</vt:lpstr>
      <vt:lpstr>90 Degree Bend</vt:lpstr>
      <vt:lpstr>Purpose of a offset bend</vt:lpstr>
      <vt:lpstr>Offset Bend</vt:lpstr>
      <vt:lpstr>Purpose of a Three-Bend Saddle</vt:lpstr>
      <vt:lpstr>Three-Bend Saddle</vt:lpstr>
      <vt:lpstr>HOW OFTEN A BEND IS 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Samuel Schaal</dc:creator>
  <cp:lastModifiedBy>USER</cp:lastModifiedBy>
  <cp:revision>29</cp:revision>
  <dcterms:created xsi:type="dcterms:W3CDTF">2011-06-22T16:17:15Z</dcterms:created>
  <dcterms:modified xsi:type="dcterms:W3CDTF">2018-12-03T17:05:48Z</dcterms:modified>
</cp:coreProperties>
</file>