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Raleway"/>
                <a:ea typeface="Raleway"/>
                <a:cs typeface="Raleway"/>
                <a:sym typeface="Raleway"/>
              </a:rPr>
              <a:t>Way before there was a Ms. Dewey or Mrs. Uremovic their was the Original Career Counselor-John Holland, </a:t>
            </a:r>
            <a:r>
              <a:rPr lang="en">
                <a:latin typeface="Raleway"/>
                <a:ea typeface="Raleway"/>
                <a:cs typeface="Raleway"/>
                <a:sym typeface="Raleway"/>
              </a:rPr>
              <a:t>a prominent career choice theorist. Theory and research document the fact that individuals are likely to perform better and achieve satisfaction in work when they perform job duties that allow them to engage in activities in which they have interest and skill.</a:t>
            </a:r>
            <a:endParaRPr>
              <a:latin typeface="Raleway"/>
              <a:ea typeface="Raleway"/>
              <a:cs typeface="Raleway"/>
              <a:sym typeface="Raleway"/>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work with animals, tools, or machines; generally avoids social activities like teaching, healing, and informing others;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Has good skills in working with tools, mechanical or electrical drawings, machines, or plants and animals;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practical things you can see, touch, and use like plants and animals, tools, equipment, or machines;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practical, mechanical, and realistic.</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economist</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Raleway"/>
                <a:ea typeface="Raleway"/>
                <a:cs typeface="Raleway"/>
                <a:sym typeface="Raleway"/>
              </a:rPr>
              <a:t>Activity-Guess the Holland Code</a:t>
            </a:r>
            <a:endParaRPr>
              <a:latin typeface="Raleway"/>
              <a:ea typeface="Raleway"/>
              <a:cs typeface="Raleway"/>
              <a:sym typeface="Raleway"/>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What’s your Holland Code--Look up on Naviance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Raleway"/>
                <a:ea typeface="Raleway"/>
                <a:cs typeface="Raleway"/>
                <a:sym typeface="Raleway"/>
              </a:rPr>
              <a:t>Many of you took the career interest profiler and were given your three highest interest areas. The combo of those give you your Holland Code-next slide is an example</a:t>
            </a:r>
            <a:endParaRPr>
              <a:latin typeface="Raleway"/>
              <a:ea typeface="Raleway"/>
              <a:cs typeface="Raleway"/>
              <a:sym typeface="Raleway"/>
            </a:endParaRPr>
          </a:p>
          <a:p>
            <a:pPr indent="0" lvl="0" marL="0">
              <a:spcBef>
                <a:spcPts val="0"/>
              </a:spcBef>
              <a:spcAft>
                <a:spcPts val="0"/>
              </a:spcAft>
              <a:buNone/>
            </a:pPr>
            <a:r>
              <a:t/>
            </a:r>
            <a:endParaRPr>
              <a:latin typeface="Raleway"/>
              <a:ea typeface="Raleway"/>
              <a:cs typeface="Raleway"/>
              <a:sym typeface="Raleway"/>
            </a:endParaRPr>
          </a:p>
          <a:p>
            <a:pPr indent="0" lvl="0" marL="0" rtl="0">
              <a:lnSpc>
                <a:spcPct val="150000"/>
              </a:lnSpc>
              <a:spcBef>
                <a:spcPts val="0"/>
              </a:spcBef>
              <a:spcAft>
                <a:spcPts val="0"/>
              </a:spcAft>
              <a:buClr>
                <a:schemeClr val="dk2"/>
              </a:buClr>
              <a:buSzPts val="1100"/>
              <a:buFont typeface="Arial"/>
              <a:buNone/>
            </a:pPr>
            <a:r>
              <a:rPr lang="en" sz="1050">
                <a:solidFill>
                  <a:schemeClr val="dk2"/>
                </a:solidFill>
                <a:latin typeface="Raleway"/>
                <a:ea typeface="Raleway"/>
                <a:cs typeface="Raleway"/>
                <a:sym typeface="Raleway"/>
              </a:rPr>
              <a:t>You want to choose an occupation that fits your unique qualities -- your abilities, talents, needs, values, and interests -- and the life-style you want to live.</a:t>
            </a:r>
            <a:endParaRPr sz="1050">
              <a:solidFill>
                <a:schemeClr val="dk2"/>
              </a:solidFill>
              <a:latin typeface="Raleway"/>
              <a:ea typeface="Raleway"/>
              <a:cs typeface="Raleway"/>
              <a:sym typeface="Raleway"/>
            </a:endParaRPr>
          </a:p>
          <a:p>
            <a:pPr indent="0" lvl="0" marL="0" rtl="0">
              <a:lnSpc>
                <a:spcPct val="150000"/>
              </a:lnSpc>
              <a:spcBef>
                <a:spcPts val="600"/>
              </a:spcBef>
              <a:spcAft>
                <a:spcPts val="0"/>
              </a:spcAft>
              <a:buClr>
                <a:schemeClr val="dk2"/>
              </a:buClr>
              <a:buSzPts val="1100"/>
              <a:buFont typeface="Arial"/>
              <a:buNone/>
            </a:pPr>
            <a:r>
              <a:rPr lang="en" sz="1050">
                <a:solidFill>
                  <a:schemeClr val="dk2"/>
                </a:solidFill>
                <a:latin typeface="Raleway"/>
                <a:ea typeface="Raleway"/>
                <a:cs typeface="Raleway"/>
                <a:sym typeface="Raleway"/>
              </a:rPr>
              <a:t>Knowing your "unique qualities" is not easy. Learning about yourself is a challenge for everyone. But, the clearer picture you have, the more likely you are to choose a satisfying career.</a:t>
            </a:r>
            <a:endParaRPr sz="1050">
              <a:solidFill>
                <a:schemeClr val="dk2"/>
              </a:solidFill>
              <a:latin typeface="Raleway"/>
              <a:ea typeface="Raleway"/>
              <a:cs typeface="Raleway"/>
              <a:sym typeface="Raleway"/>
            </a:endParaRPr>
          </a:p>
          <a:p>
            <a:pPr indent="0" lvl="0" marL="0">
              <a:spcBef>
                <a:spcPts val="60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Raleway"/>
                <a:ea typeface="Raleway"/>
                <a:cs typeface="Raleway"/>
                <a:sym typeface="Raleway"/>
              </a:rPr>
              <a:t>An example of the career interest profiler on Naviance</a:t>
            </a:r>
            <a:endParaRPr>
              <a:latin typeface="Raleway"/>
              <a:ea typeface="Raleway"/>
              <a:cs typeface="Raleway"/>
              <a:sym typeface="Raleway"/>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Careers that match my choices in the Career Interest Profiler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work with animals, tools, or machines; generally avoids social activities like teaching, healing, and informing others;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Has good skills in working with tools, mechanical or electrical drawings, machines, or plants and animals;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practical things you can see, touch, and use like plants and animals, tools, equipment, or machines;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practical, mechanical, and realistic.</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Firefighter</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do things to help people -- like, teaching, nursing, or giving first aid, providing information; generally avoids using machines, tools, or animals to achieve a goal;</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Is good at teaching, counseling, nursing, or giving information;</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helping people and solving social problems;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helpful, friendly, and trustworthy.</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Customer Service</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do creative activities like art, drama, crafts, dance, music, or creative writing; generally avoids highly ordered or repetitive activities;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Has good artistic abilities -- in creative writing, drama, crafts, music, or art;</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the creative arts -- like drama, music, art, or the works of creative writers;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expressive, original, and independent.</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Fashion Designer</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lead and persuade people, and to sell things and ideas; generally avoids activities that require careful observation and scientific, analytical thinking;</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Is good at leading people and selling things or ideas;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success in politics, leadership, or business;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energetic, ambitious, and sociable.</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Real Estate</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Likes to work with numbers, records, or machines in a set, orderly way; generally avoids ambiguous, unstructured activities</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Is good at working with written records and numbers in a systematic, orderly way;</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Values success in business; and</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Sees self as orderly, and good at following a set plan.</a:t>
            </a:r>
            <a:endParaRPr sz="1050">
              <a:solidFill>
                <a:schemeClr val="dk2"/>
              </a:solidFill>
              <a:latin typeface="Raleway"/>
              <a:ea typeface="Raleway"/>
              <a:cs typeface="Raleway"/>
              <a:sym typeface="Raleway"/>
            </a:endParaRPr>
          </a:p>
          <a:p>
            <a:pPr indent="-295275" lvl="0" marL="457200" rtl="0">
              <a:lnSpc>
                <a:spcPct val="150000"/>
              </a:lnSpc>
              <a:spcBef>
                <a:spcPts val="0"/>
              </a:spcBef>
              <a:spcAft>
                <a:spcPts val="0"/>
              </a:spcAft>
              <a:buClr>
                <a:schemeClr val="dk2"/>
              </a:buClr>
              <a:buSzPts val="1050"/>
              <a:buFont typeface="Raleway"/>
              <a:buChar char="●"/>
            </a:pPr>
            <a:r>
              <a:rPr lang="en" sz="1050">
                <a:solidFill>
                  <a:schemeClr val="dk2"/>
                </a:solidFill>
                <a:latin typeface="Raleway"/>
                <a:ea typeface="Raleway"/>
                <a:cs typeface="Raleway"/>
                <a:sym typeface="Raleway"/>
              </a:rPr>
              <a:t>Bank Teller</a:t>
            </a:r>
            <a:endParaRPr sz="1050">
              <a:solidFill>
                <a:schemeClr val="dk2"/>
              </a:solidFill>
              <a:latin typeface="Raleway"/>
              <a:ea typeface="Raleway"/>
              <a:cs typeface="Raleway"/>
              <a:sym typeface="Raleway"/>
            </a:endParaRPr>
          </a:p>
          <a:p>
            <a:pPr indent="0" lvl="0" marL="0" rtl="0">
              <a:spcBef>
                <a:spcPts val="1200"/>
              </a:spcBef>
              <a:spcAft>
                <a:spcPts val="0"/>
              </a:spcAft>
              <a:buNone/>
            </a:pPr>
            <a:r>
              <a:t/>
            </a:r>
            <a:endParaRPr>
              <a:latin typeface="Raleway"/>
              <a:ea typeface="Raleway"/>
              <a:cs typeface="Raleway"/>
              <a:sym typeface="Ralew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Shape 13"/>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Shape 6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Shape 64"/>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68"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0"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959520"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1406786"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366228"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2813571"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2366228"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a:off x="0" y="2571764"/>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a:off x="2813559" y="2572027"/>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1406774" y="2571764"/>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959520"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3773015"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4220358"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5179801"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5627144"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a:off x="5179801"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5627132" y="2572027"/>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a:off x="4220346" y="2571764"/>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3773015"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586515"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7033859"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7993302" y="0"/>
            <a:ext cx="191400" cy="25716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8440645" y="0"/>
            <a:ext cx="703500" cy="2571600"/>
          </a:xfrm>
          <a:prstGeom prst="rect">
            <a:avLst/>
          </a:prstGeom>
          <a:solidFill>
            <a:srgbClr val="E4EEE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7993302"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nvSpPr>
        <p:spPr>
          <a:xfrm>
            <a:off x="8440633" y="2572027"/>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a:off x="7033847" y="2571764"/>
            <a:ext cx="703500" cy="2571600"/>
          </a:xfrm>
          <a:prstGeom prst="rect">
            <a:avLst/>
          </a:prstGeom>
          <a:solidFill>
            <a:srgbClr val="C1E9CB">
              <a:alpha val="9077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nvSpPr>
        <p:spPr>
          <a:xfrm>
            <a:off x="6586515" y="2571770"/>
            <a:ext cx="191400" cy="25716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Shape 96"/>
          <p:cNvSpPr/>
          <p:nvPr/>
        </p:nvSpPr>
        <p:spPr>
          <a:xfrm>
            <a:off x="2110175" y="1055700"/>
            <a:ext cx="4923600" cy="30321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txBox="1"/>
          <p:nvPr>
            <p:ph type="ctrTitle"/>
          </p:nvPr>
        </p:nvSpPr>
        <p:spPr>
          <a:xfrm>
            <a:off x="2512550" y="1437450"/>
            <a:ext cx="4270500" cy="22686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Clr>
                <a:srgbClr val="616161"/>
              </a:buClr>
              <a:buSzPts val="3200"/>
              <a:buNone/>
              <a:defRPr b="1" sz="3200">
                <a:solidFill>
                  <a:srgbClr val="616161"/>
                </a:solidFill>
              </a:defRPr>
            </a:lvl1pPr>
            <a:lvl2pPr lvl="1" algn="l">
              <a:lnSpc>
                <a:spcPct val="100000"/>
              </a:lnSpc>
              <a:spcBef>
                <a:spcPts val="0"/>
              </a:spcBef>
              <a:spcAft>
                <a:spcPts val="0"/>
              </a:spcAft>
              <a:buClr>
                <a:srgbClr val="616161"/>
              </a:buClr>
              <a:buSzPts val="3200"/>
              <a:buNone/>
              <a:defRPr b="1" sz="3200">
                <a:solidFill>
                  <a:srgbClr val="616161"/>
                </a:solidFill>
              </a:defRPr>
            </a:lvl2pPr>
            <a:lvl3pPr lvl="2" algn="l">
              <a:lnSpc>
                <a:spcPct val="100000"/>
              </a:lnSpc>
              <a:spcBef>
                <a:spcPts val="0"/>
              </a:spcBef>
              <a:spcAft>
                <a:spcPts val="0"/>
              </a:spcAft>
              <a:buClr>
                <a:srgbClr val="616161"/>
              </a:buClr>
              <a:buSzPts val="3200"/>
              <a:buNone/>
              <a:defRPr b="1" sz="3200">
                <a:solidFill>
                  <a:srgbClr val="616161"/>
                </a:solidFill>
              </a:defRPr>
            </a:lvl3pPr>
            <a:lvl4pPr lvl="3" algn="l">
              <a:lnSpc>
                <a:spcPct val="100000"/>
              </a:lnSpc>
              <a:spcBef>
                <a:spcPts val="0"/>
              </a:spcBef>
              <a:spcAft>
                <a:spcPts val="0"/>
              </a:spcAft>
              <a:buClr>
                <a:srgbClr val="616161"/>
              </a:buClr>
              <a:buSzPts val="3200"/>
              <a:buNone/>
              <a:defRPr b="1" sz="3200">
                <a:solidFill>
                  <a:srgbClr val="616161"/>
                </a:solidFill>
              </a:defRPr>
            </a:lvl4pPr>
            <a:lvl5pPr lvl="4" algn="l">
              <a:lnSpc>
                <a:spcPct val="100000"/>
              </a:lnSpc>
              <a:spcBef>
                <a:spcPts val="0"/>
              </a:spcBef>
              <a:spcAft>
                <a:spcPts val="0"/>
              </a:spcAft>
              <a:buClr>
                <a:srgbClr val="616161"/>
              </a:buClr>
              <a:buSzPts val="3200"/>
              <a:buNone/>
              <a:defRPr b="1" sz="3200">
                <a:solidFill>
                  <a:srgbClr val="616161"/>
                </a:solidFill>
              </a:defRPr>
            </a:lvl5pPr>
            <a:lvl6pPr lvl="5" algn="l">
              <a:lnSpc>
                <a:spcPct val="100000"/>
              </a:lnSpc>
              <a:spcBef>
                <a:spcPts val="0"/>
              </a:spcBef>
              <a:spcAft>
                <a:spcPts val="0"/>
              </a:spcAft>
              <a:buClr>
                <a:srgbClr val="616161"/>
              </a:buClr>
              <a:buSzPts val="3200"/>
              <a:buNone/>
              <a:defRPr b="1" sz="3200">
                <a:solidFill>
                  <a:srgbClr val="616161"/>
                </a:solidFill>
              </a:defRPr>
            </a:lvl6pPr>
            <a:lvl7pPr lvl="6" algn="l">
              <a:lnSpc>
                <a:spcPct val="100000"/>
              </a:lnSpc>
              <a:spcBef>
                <a:spcPts val="0"/>
              </a:spcBef>
              <a:spcAft>
                <a:spcPts val="0"/>
              </a:spcAft>
              <a:buClr>
                <a:srgbClr val="616161"/>
              </a:buClr>
              <a:buSzPts val="3200"/>
              <a:buNone/>
              <a:defRPr b="1" sz="3200">
                <a:solidFill>
                  <a:srgbClr val="616161"/>
                </a:solidFill>
              </a:defRPr>
            </a:lvl7pPr>
            <a:lvl8pPr lvl="7" algn="l">
              <a:lnSpc>
                <a:spcPct val="100000"/>
              </a:lnSpc>
              <a:spcBef>
                <a:spcPts val="0"/>
              </a:spcBef>
              <a:spcAft>
                <a:spcPts val="0"/>
              </a:spcAft>
              <a:buClr>
                <a:srgbClr val="616161"/>
              </a:buClr>
              <a:buSzPts val="3200"/>
              <a:buNone/>
              <a:defRPr b="1" sz="3200">
                <a:solidFill>
                  <a:srgbClr val="616161"/>
                </a:solidFill>
              </a:defRPr>
            </a:lvl8pPr>
            <a:lvl9pPr lvl="8" algn="l">
              <a:lnSpc>
                <a:spcPct val="100000"/>
              </a:lnSpc>
              <a:spcBef>
                <a:spcPts val="0"/>
              </a:spcBef>
              <a:spcAft>
                <a:spcPts val="0"/>
              </a:spcAft>
              <a:buClr>
                <a:srgbClr val="616161"/>
              </a:buClr>
              <a:buSzPts val="3200"/>
              <a:buNone/>
              <a:defRPr b="1" sz="3200">
                <a:solidFill>
                  <a:srgbClr val="616161"/>
                </a:solidFill>
              </a:defRPr>
            </a:lvl9pPr>
          </a:lstStyle>
          <a:p/>
        </p:txBody>
      </p:sp>
      <p:sp>
        <p:nvSpPr>
          <p:cNvPr id="98" name="Shape 9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7">
    <p:bg>
      <p:bgPr>
        <a:solidFill>
          <a:srgbClr val="FFFFFF"/>
        </a:solidFill>
      </p:bgPr>
    </p:bg>
    <p:spTree>
      <p:nvGrpSpPr>
        <p:cNvPr id="99" name="Shape 99"/>
        <p:cNvGrpSpPr/>
        <p:nvPr/>
      </p:nvGrpSpPr>
      <p:grpSpPr>
        <a:xfrm>
          <a:off x="0" y="0"/>
          <a:ext cx="0" cy="0"/>
          <a:chOff x="0" y="0"/>
          <a:chExt cx="0" cy="0"/>
        </a:xfrm>
      </p:grpSpPr>
      <p:sp>
        <p:nvSpPr>
          <p:cNvPr id="100" name="Shape 10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a:off x="208554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a:off x="260685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a:off x="227762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rot="10800000">
            <a:off x="227743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3128346"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3649662"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a:off x="3320426"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10800000">
            <a:off x="3320238"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4171140" y="-26"/>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4363220" y="2261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156418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a:off x="208554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a:off x="260692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227762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10800000">
            <a:off x="227743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nvSpPr>
        <p:spPr>
          <a:xfrm>
            <a:off x="3128346"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nvSpPr>
        <p:spPr>
          <a:xfrm>
            <a:off x="3649725"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nvSpPr>
        <p:spPr>
          <a:xfrm>
            <a:off x="3320426"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nvSpPr>
        <p:spPr>
          <a:xfrm rot="10800000">
            <a:off x="3320238"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nvSpPr>
        <p:spPr>
          <a:xfrm>
            <a:off x="4171140" y="1028674"/>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nvSpPr>
        <p:spPr>
          <a:xfrm>
            <a:off x="4363220" y="1254865"/>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208554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a:off x="260685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227762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rot="10800000">
            <a:off x="227743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nvSpPr>
        <p:spPr>
          <a:xfrm>
            <a:off x="3128346"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a:off x="3649662"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a:off x="3320426"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rot="10800000">
            <a:off x="3320238"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a:off x="4171140" y="2057374"/>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a:off x="4363220" y="22835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a:off x="208554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a:off x="260685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a:off x="227762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rot="10800000">
            <a:off x="227743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a:off x="312840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a:off x="3649725"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a:off x="3320426"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nvSpPr>
        <p:spPr>
          <a:xfrm rot="10800000">
            <a:off x="3320238"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a:off x="4171140" y="3086074"/>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a:off x="4363220" y="3312265"/>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a:off x="208554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a:off x="260685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a:off x="227762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rot="10800000">
            <a:off x="227743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nvSpPr>
        <p:spPr>
          <a:xfrm>
            <a:off x="3128346"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a:off x="3649662"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3320426"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rot="10800000">
            <a:off x="3320238"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4171140" y="4114774"/>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a:off x="4363220" y="4340965"/>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txBox="1"/>
          <p:nvPr>
            <p:ph type="title"/>
          </p:nvPr>
        </p:nvSpPr>
        <p:spPr>
          <a:xfrm>
            <a:off x="5090175" y="496350"/>
            <a:ext cx="3206100" cy="32748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192" name="Shape 192"/>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9">
    <p:bg>
      <p:bgPr>
        <a:solidFill>
          <a:srgbClr val="FFFFFF"/>
        </a:solidFill>
      </p:bgPr>
    </p:bg>
    <p:spTree>
      <p:nvGrpSpPr>
        <p:cNvPr id="193" name="Shape 193"/>
        <p:cNvGrpSpPr/>
        <p:nvPr/>
      </p:nvGrpSpPr>
      <p:grpSpPr>
        <a:xfrm>
          <a:off x="0" y="0"/>
          <a:ext cx="0" cy="0"/>
          <a:chOff x="0" y="0"/>
          <a:chExt cx="0" cy="0"/>
        </a:xfrm>
      </p:grpSpPr>
      <p:sp>
        <p:nvSpPr>
          <p:cNvPr id="194" name="Shape 194"/>
          <p:cNvSpPr/>
          <p:nvPr/>
        </p:nvSpPr>
        <p:spPr>
          <a:xfrm>
            <a:off x="0" y="0"/>
            <a:ext cx="9144000" cy="5143500"/>
          </a:xfrm>
          <a:prstGeom prst="rect">
            <a:avLst/>
          </a:prstGeom>
          <a:solidFill>
            <a:srgbClr val="343A3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nvSpPr>
        <p:spPr>
          <a:xfrm>
            <a:off x="0" y="0"/>
            <a:ext cx="4572000" cy="696600"/>
          </a:xfrm>
          <a:prstGeom prst="rect">
            <a:avLst/>
          </a:prstGeom>
          <a:solidFill>
            <a:srgbClr val="D434B1">
              <a:alpha val="9294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a:off x="4572000" y="0"/>
            <a:ext cx="4572000" cy="696600"/>
          </a:xfrm>
          <a:prstGeom prst="rect">
            <a:avLst/>
          </a:prstGeom>
          <a:solidFill>
            <a:srgbClr val="E066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txBox="1"/>
          <p:nvPr>
            <p:ph type="ctrTitle"/>
          </p:nvPr>
        </p:nvSpPr>
        <p:spPr>
          <a:xfrm>
            <a:off x="813050" y="1306352"/>
            <a:ext cx="5393700" cy="25308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4800"/>
              <a:buNone/>
              <a:defRPr b="1" sz="4800">
                <a:solidFill>
                  <a:srgbClr val="FFFFFF"/>
                </a:solidFill>
              </a:defRPr>
            </a:lvl2pPr>
            <a:lvl3pPr lvl="2" algn="l">
              <a:lnSpc>
                <a:spcPct val="100000"/>
              </a:lnSpc>
              <a:spcBef>
                <a:spcPts val="0"/>
              </a:spcBef>
              <a:spcAft>
                <a:spcPts val="0"/>
              </a:spcAft>
              <a:buClr>
                <a:srgbClr val="FFFFFF"/>
              </a:buClr>
              <a:buSzPts val="4800"/>
              <a:buNone/>
              <a:defRPr b="1" sz="4800">
                <a:solidFill>
                  <a:srgbClr val="FFFFFF"/>
                </a:solidFill>
              </a:defRPr>
            </a:lvl3pPr>
            <a:lvl4pPr lvl="3" algn="l">
              <a:lnSpc>
                <a:spcPct val="100000"/>
              </a:lnSpc>
              <a:spcBef>
                <a:spcPts val="0"/>
              </a:spcBef>
              <a:spcAft>
                <a:spcPts val="0"/>
              </a:spcAft>
              <a:buClr>
                <a:srgbClr val="FFFFFF"/>
              </a:buClr>
              <a:buSzPts val="4800"/>
              <a:buNone/>
              <a:defRPr b="1" sz="4800">
                <a:solidFill>
                  <a:srgbClr val="FFFFFF"/>
                </a:solidFill>
              </a:defRPr>
            </a:lvl4pPr>
            <a:lvl5pPr lvl="4" algn="l">
              <a:lnSpc>
                <a:spcPct val="100000"/>
              </a:lnSpc>
              <a:spcBef>
                <a:spcPts val="0"/>
              </a:spcBef>
              <a:spcAft>
                <a:spcPts val="0"/>
              </a:spcAft>
              <a:buClr>
                <a:srgbClr val="FFFFFF"/>
              </a:buClr>
              <a:buSzPts val="4800"/>
              <a:buNone/>
              <a:defRPr b="1" sz="4800">
                <a:solidFill>
                  <a:srgbClr val="FFFFFF"/>
                </a:solidFill>
              </a:defRPr>
            </a:lvl5pPr>
            <a:lvl6pPr lvl="5" algn="l">
              <a:lnSpc>
                <a:spcPct val="100000"/>
              </a:lnSpc>
              <a:spcBef>
                <a:spcPts val="0"/>
              </a:spcBef>
              <a:spcAft>
                <a:spcPts val="0"/>
              </a:spcAft>
              <a:buClr>
                <a:srgbClr val="FFFFFF"/>
              </a:buClr>
              <a:buSzPts val="4800"/>
              <a:buNone/>
              <a:defRPr b="1" sz="4800">
                <a:solidFill>
                  <a:srgbClr val="FFFFFF"/>
                </a:solidFill>
              </a:defRPr>
            </a:lvl6pPr>
            <a:lvl7pPr lvl="6" algn="l">
              <a:lnSpc>
                <a:spcPct val="100000"/>
              </a:lnSpc>
              <a:spcBef>
                <a:spcPts val="0"/>
              </a:spcBef>
              <a:spcAft>
                <a:spcPts val="0"/>
              </a:spcAft>
              <a:buClr>
                <a:srgbClr val="FFFFFF"/>
              </a:buClr>
              <a:buSzPts val="4800"/>
              <a:buNone/>
              <a:defRPr b="1" sz="4800">
                <a:solidFill>
                  <a:srgbClr val="FFFFFF"/>
                </a:solidFill>
              </a:defRPr>
            </a:lvl7pPr>
            <a:lvl8pPr lvl="7" algn="l">
              <a:lnSpc>
                <a:spcPct val="100000"/>
              </a:lnSpc>
              <a:spcBef>
                <a:spcPts val="0"/>
              </a:spcBef>
              <a:spcAft>
                <a:spcPts val="0"/>
              </a:spcAft>
              <a:buClr>
                <a:srgbClr val="FFFFFF"/>
              </a:buClr>
              <a:buSzPts val="4800"/>
              <a:buNone/>
              <a:defRPr b="1" sz="4800">
                <a:solidFill>
                  <a:srgbClr val="FFFFFF"/>
                </a:solidFill>
              </a:defRPr>
            </a:lvl8pPr>
            <a:lvl9pPr lvl="8" algn="l">
              <a:lnSpc>
                <a:spcPct val="100000"/>
              </a:lnSpc>
              <a:spcBef>
                <a:spcPts val="0"/>
              </a:spcBef>
              <a:spcAft>
                <a:spcPts val="0"/>
              </a:spcAft>
              <a:buClr>
                <a:srgbClr val="FFFFFF"/>
              </a:buClr>
              <a:buSzPts val="4800"/>
              <a:buNone/>
              <a:defRPr b="1" sz="4800">
                <a:solidFill>
                  <a:srgbClr val="FFFFFF"/>
                </a:solidFill>
              </a:defRPr>
            </a:lvl9pPr>
          </a:lstStyle>
          <a:p/>
        </p:txBody>
      </p:sp>
      <p:sp>
        <p:nvSpPr>
          <p:cNvPr id="198" name="Shape 19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Shape 19"/>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Shape 2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Shape 32"/>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Shape 46"/>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Shape 51"/>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4294967295" type="title"/>
          </p:nvPr>
        </p:nvSpPr>
        <p:spPr>
          <a:xfrm>
            <a:off x="319550" y="438675"/>
            <a:ext cx="7635000" cy="8340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3600">
                <a:solidFill>
                  <a:schemeClr val="dk1"/>
                </a:solidFill>
              </a:rPr>
              <a:t>The Original Career Counselor</a:t>
            </a:r>
            <a:endParaRPr sz="2400"/>
          </a:p>
        </p:txBody>
      </p:sp>
      <p:sp>
        <p:nvSpPr>
          <p:cNvPr id="204" name="Shape 204"/>
          <p:cNvSpPr txBox="1"/>
          <p:nvPr>
            <p:ph idx="4294967295" type="title"/>
          </p:nvPr>
        </p:nvSpPr>
        <p:spPr>
          <a:xfrm>
            <a:off x="535775" y="1272675"/>
            <a:ext cx="5197200" cy="3583200"/>
          </a:xfrm>
          <a:prstGeom prst="rect">
            <a:avLst/>
          </a:prstGeom>
        </p:spPr>
        <p:txBody>
          <a:bodyPr anchorCtr="0" anchor="t" bIns="91425" lIns="91425" spcFirstLastPara="1" rIns="91425" wrap="square" tIns="91425">
            <a:noAutofit/>
          </a:bodyPr>
          <a:lstStyle/>
          <a:p>
            <a:pPr indent="0" lvl="0" marL="0" rtl="0">
              <a:lnSpc>
                <a:spcPct val="115000"/>
              </a:lnSpc>
              <a:spcBef>
                <a:spcPts val="800"/>
              </a:spcBef>
              <a:spcAft>
                <a:spcPts val="0"/>
              </a:spcAft>
              <a:buNone/>
            </a:pPr>
            <a:r>
              <a:rPr b="0" lang="en"/>
              <a:t>Dr. John Holland (1919‐ 2008) developed a theory that people’s interests, values, and strengths can be arranged into six basic categories (personality traits).</a:t>
            </a:r>
            <a:endParaRPr b="0"/>
          </a:p>
        </p:txBody>
      </p:sp>
      <p:pic>
        <p:nvPicPr>
          <p:cNvPr descr="Book titled, &quot;Made To Stick,&quot; standing on its side" id="205" name="Shape 205"/>
          <p:cNvPicPr preferRelativeResize="0"/>
          <p:nvPr/>
        </p:nvPicPr>
        <p:blipFill>
          <a:blip r:embed="rId3">
            <a:alphaModFix/>
          </a:blip>
          <a:stretch>
            <a:fillRect/>
          </a:stretch>
        </p:blipFill>
        <p:spPr>
          <a:xfrm>
            <a:off x="7343776" y="2804500"/>
            <a:ext cx="1572275" cy="2051350"/>
          </a:xfrm>
          <a:prstGeom prst="rect">
            <a:avLst/>
          </a:prstGeom>
          <a:noFill/>
          <a:ln>
            <a:noFill/>
          </a:ln>
        </p:spPr>
      </p:pic>
      <p:pic>
        <p:nvPicPr>
          <p:cNvPr id="206" name="Shape 206"/>
          <p:cNvPicPr preferRelativeResize="0"/>
          <p:nvPr/>
        </p:nvPicPr>
        <p:blipFill>
          <a:blip r:embed="rId4">
            <a:alphaModFix/>
          </a:blip>
          <a:stretch>
            <a:fillRect/>
          </a:stretch>
        </p:blipFill>
        <p:spPr>
          <a:xfrm>
            <a:off x="6350400" y="1334525"/>
            <a:ext cx="2409825" cy="3521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 type="subTitle"/>
          </p:nvPr>
        </p:nvSpPr>
        <p:spPr>
          <a:xfrm>
            <a:off x="265500" y="407775"/>
            <a:ext cx="4045200" cy="4082100"/>
          </a:xfrm>
          <a:prstGeom prst="rect">
            <a:avLst/>
          </a:prstGeom>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Driven by curiosity</a:t>
            </a:r>
            <a:endParaRPr b="1" sz="2400">
              <a:solidFill>
                <a:schemeClr val="dk1"/>
              </a:solidFill>
              <a:latin typeface="Raleway"/>
              <a:ea typeface="Raleway"/>
              <a:cs typeface="Raleway"/>
              <a:sym typeface="Raleway"/>
            </a:endParaRPr>
          </a:p>
          <a:p>
            <a:pPr indent="-381000" lvl="0" marL="457200" rtl="0" algn="l">
              <a:lnSpc>
                <a:spcPct val="115000"/>
              </a:lnSpc>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Like trouble‐shooting and exploring things </a:t>
            </a:r>
            <a:endParaRPr b="1" sz="2400">
              <a:solidFill>
                <a:schemeClr val="dk1"/>
              </a:solidFill>
              <a:latin typeface="Raleway"/>
              <a:ea typeface="Raleway"/>
              <a:cs typeface="Raleway"/>
              <a:sym typeface="Raleway"/>
            </a:endParaRPr>
          </a:p>
          <a:p>
            <a:pPr indent="-381000" lvl="0" marL="457200" rtl="0" algn="l">
              <a:lnSpc>
                <a:spcPct val="115000"/>
              </a:lnSpc>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Drawn towards abstract problems </a:t>
            </a:r>
            <a:endParaRPr b="1" sz="2400">
              <a:solidFill>
                <a:schemeClr val="dk1"/>
              </a:solidFill>
              <a:latin typeface="Raleway"/>
              <a:ea typeface="Raleway"/>
              <a:cs typeface="Raleway"/>
              <a:sym typeface="Raleway"/>
            </a:endParaRPr>
          </a:p>
          <a:p>
            <a:pPr indent="-381000" lvl="0" marL="457200" rtl="0" algn="l">
              <a:lnSpc>
                <a:spcPct val="115000"/>
              </a:lnSpc>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Enjoy intellectual challenges </a:t>
            </a:r>
            <a:endParaRPr b="1" sz="2400">
              <a:solidFill>
                <a:schemeClr val="dk1"/>
              </a:solidFill>
              <a:latin typeface="Raleway"/>
              <a:ea typeface="Raleway"/>
              <a:cs typeface="Raleway"/>
              <a:sym typeface="Raleway"/>
            </a:endParaRPr>
          </a:p>
          <a:p>
            <a:pPr indent="-381000" lvl="0" marL="457200" rtl="0" algn="l">
              <a:lnSpc>
                <a:spcPct val="115000"/>
              </a:lnSpc>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Take a scientific approach to life</a:t>
            </a:r>
            <a:endParaRPr b="1" sz="2400">
              <a:solidFill>
                <a:schemeClr val="dk1"/>
              </a:solidFill>
              <a:latin typeface="Raleway"/>
              <a:ea typeface="Raleway"/>
              <a:cs typeface="Raleway"/>
              <a:sym typeface="Raleway"/>
            </a:endParaRPr>
          </a:p>
        </p:txBody>
      </p:sp>
      <p:grpSp>
        <p:nvGrpSpPr>
          <p:cNvPr id="289" name="Shape 289"/>
          <p:cNvGrpSpPr/>
          <p:nvPr/>
        </p:nvGrpSpPr>
        <p:grpSpPr>
          <a:xfrm>
            <a:off x="6827713" y="2375610"/>
            <a:ext cx="2212050" cy="2537076"/>
            <a:chOff x="6803275" y="395363"/>
            <a:chExt cx="2212050" cy="2537076"/>
          </a:xfrm>
        </p:grpSpPr>
        <p:pic>
          <p:nvPicPr>
            <p:cNvPr id="290" name="Shape 290"/>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291" name="Shape 291"/>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292" name="Shape 292"/>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If one example isn’t sufficient to help people understand the breadth of your idea, pick a couple of examples.</a:t>
              </a:r>
              <a:endParaRPr b="1" sz="1200">
                <a:solidFill>
                  <a:schemeClr val="dk1"/>
                </a:solidFill>
                <a:latin typeface="Raleway"/>
                <a:ea typeface="Raleway"/>
                <a:cs typeface="Raleway"/>
                <a:sym typeface="Raleway"/>
              </a:endParaRPr>
            </a:p>
          </p:txBody>
        </p:sp>
      </p:grpSp>
      <p:pic>
        <p:nvPicPr>
          <p:cNvPr id="293" name="Shape 293"/>
          <p:cNvPicPr preferRelativeResize="0"/>
          <p:nvPr/>
        </p:nvPicPr>
        <p:blipFill>
          <a:blip r:embed="rId5">
            <a:alphaModFix/>
          </a:blip>
          <a:stretch>
            <a:fillRect/>
          </a:stretch>
        </p:blipFill>
        <p:spPr>
          <a:xfrm>
            <a:off x="4463100" y="0"/>
            <a:ext cx="4680900" cy="5266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descr="Question Mark, Abstract ..." id="298" name="Shape 298"/>
          <p:cNvPicPr preferRelativeResize="0"/>
          <p:nvPr/>
        </p:nvPicPr>
        <p:blipFill>
          <a:blip r:embed="rId3">
            <a:alphaModFix/>
          </a:blip>
          <a:stretch>
            <a:fillRect/>
          </a:stretch>
        </p:blipFill>
        <p:spPr>
          <a:xfrm>
            <a:off x="3100225" y="90600"/>
            <a:ext cx="2943543"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0" y="0"/>
            <a:ext cx="9144000" cy="537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467600" y="0"/>
            <a:ext cx="10287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ctrTitle"/>
          </p:nvPr>
        </p:nvSpPr>
        <p:spPr>
          <a:xfrm>
            <a:off x="2512550" y="1437450"/>
            <a:ext cx="4270500" cy="2268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Let’s explore your own Holland Code and career paths that may be right for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5090175" y="496350"/>
            <a:ext cx="3206100" cy="457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What’s </a:t>
            </a:r>
            <a:r>
              <a:rPr lang="en" sz="3000" u="sng"/>
              <a:t>your</a:t>
            </a:r>
            <a:r>
              <a:rPr lang="en" sz="3000"/>
              <a:t> Holland Code?</a:t>
            </a:r>
            <a:endParaRPr sz="3000"/>
          </a:p>
          <a:p>
            <a:pPr indent="0" lvl="0" marL="0">
              <a:spcBef>
                <a:spcPts val="0"/>
              </a:spcBef>
              <a:spcAft>
                <a:spcPts val="0"/>
              </a:spcAft>
              <a:buNone/>
            </a:pPr>
            <a:r>
              <a:t/>
            </a:r>
            <a:endParaRPr sz="2400"/>
          </a:p>
          <a:p>
            <a:pPr indent="0" lvl="0" marL="0">
              <a:spcBef>
                <a:spcPts val="0"/>
              </a:spcBef>
              <a:spcAft>
                <a:spcPts val="0"/>
              </a:spcAft>
              <a:buNone/>
            </a:pPr>
            <a:r>
              <a:rPr lang="en" sz="2400"/>
              <a:t>Log into Naviance, go the Careers tab and click on Career </a:t>
            </a:r>
            <a:r>
              <a:rPr lang="en" sz="2400"/>
              <a:t>Interest</a:t>
            </a:r>
            <a:r>
              <a:rPr lang="en" sz="2400"/>
              <a:t> Profiler.</a:t>
            </a:r>
            <a:endParaRPr sz="2400"/>
          </a:p>
          <a:p>
            <a:pPr indent="0" lvl="0" marL="0">
              <a:spcBef>
                <a:spcPts val="0"/>
              </a:spcBef>
              <a:spcAft>
                <a:spcPts val="0"/>
              </a:spcAft>
              <a:buNone/>
            </a:pPr>
            <a:r>
              <a:t/>
            </a:r>
            <a:endParaRPr sz="2400"/>
          </a:p>
          <a:p>
            <a:pPr indent="0" lvl="0" marL="0">
              <a:spcBef>
                <a:spcPts val="0"/>
              </a:spcBef>
              <a:spcAft>
                <a:spcPts val="0"/>
              </a:spcAft>
              <a:buNone/>
            </a:pPr>
            <a:r>
              <a:rPr lang="en" sz="2400"/>
              <a:t>Add your code to the worksheet.</a:t>
            </a:r>
            <a:endParaRPr sz="2400"/>
          </a:p>
          <a:p>
            <a:pPr indent="0" lvl="0" marL="0">
              <a:spcBef>
                <a:spcPts val="0"/>
              </a:spcBef>
              <a:spcAft>
                <a:spcPts val="0"/>
              </a:spcAft>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ctrTitle"/>
          </p:nvPr>
        </p:nvSpPr>
        <p:spPr>
          <a:xfrm>
            <a:off x="813050" y="1306350"/>
            <a:ext cx="7136100" cy="3183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000"/>
              <a:t>View your Matching Occupation list and pick two careers that </a:t>
            </a:r>
            <a:r>
              <a:rPr lang="en" sz="3000"/>
              <a:t>interest</a:t>
            </a:r>
            <a:r>
              <a:rPr lang="en" sz="3000"/>
              <a:t> you the most.  Use these two careers, Naviance and the website My Next Move to complete your Career Choices worksheet.</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265500" y="108275"/>
            <a:ext cx="4045200" cy="50352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Clr>
                <a:schemeClr val="dk2"/>
              </a:buClr>
              <a:buSzPts val="2400"/>
              <a:buChar char="●"/>
            </a:pPr>
            <a:r>
              <a:rPr b="0" lang="en" sz="2400">
                <a:solidFill>
                  <a:schemeClr val="dk2"/>
                </a:solidFill>
              </a:rPr>
              <a:t>Each of us has a leaning towards one trait, with two supporting traits. </a:t>
            </a:r>
            <a:endParaRPr b="0" sz="2400">
              <a:solidFill>
                <a:schemeClr val="dk2"/>
              </a:solidFill>
            </a:endParaRPr>
          </a:p>
          <a:p>
            <a:pPr indent="-381000" lvl="0" marL="457200" rtl="0" algn="l">
              <a:spcBef>
                <a:spcPts val="0"/>
              </a:spcBef>
              <a:spcAft>
                <a:spcPts val="0"/>
              </a:spcAft>
              <a:buClr>
                <a:schemeClr val="dk2"/>
              </a:buClr>
              <a:buSzPts val="2400"/>
              <a:buChar char="●"/>
            </a:pPr>
            <a:r>
              <a:rPr b="0" lang="en" sz="2400">
                <a:solidFill>
                  <a:schemeClr val="dk2"/>
                </a:solidFill>
              </a:rPr>
              <a:t>Your combination of these three core areas is your Holland Code. </a:t>
            </a:r>
            <a:endParaRPr b="0" sz="2400">
              <a:solidFill>
                <a:schemeClr val="dk2"/>
              </a:solidFill>
            </a:endParaRPr>
          </a:p>
          <a:p>
            <a:pPr indent="-381000" lvl="0" marL="457200" algn="l">
              <a:spcBef>
                <a:spcPts val="0"/>
              </a:spcBef>
              <a:spcAft>
                <a:spcPts val="0"/>
              </a:spcAft>
              <a:buClr>
                <a:schemeClr val="dk2"/>
              </a:buClr>
              <a:buSzPts val="2400"/>
              <a:buChar char="●"/>
            </a:pPr>
            <a:r>
              <a:rPr b="0" lang="en" sz="2400">
                <a:solidFill>
                  <a:schemeClr val="dk2"/>
                </a:solidFill>
              </a:rPr>
              <a:t>Knowing your Holland Code can help you find a career aligns with your interests, values, and skills.</a:t>
            </a:r>
            <a:endParaRPr b="0" sz="2400">
              <a:solidFill>
                <a:schemeClr val="dk2"/>
              </a:solidFill>
            </a:endParaRPr>
          </a:p>
        </p:txBody>
      </p:sp>
      <p:grpSp>
        <p:nvGrpSpPr>
          <p:cNvPr id="212" name="Shape 212"/>
          <p:cNvGrpSpPr/>
          <p:nvPr/>
        </p:nvGrpSpPr>
        <p:grpSpPr>
          <a:xfrm>
            <a:off x="6781388" y="2464035"/>
            <a:ext cx="2212050" cy="2537076"/>
            <a:chOff x="6803275" y="395363"/>
            <a:chExt cx="2212050" cy="2537076"/>
          </a:xfrm>
        </p:grpSpPr>
        <p:pic>
          <p:nvPicPr>
            <p:cNvPr id="213" name="Shape 213"/>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214" name="Shape 214"/>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215" name="Shape 215"/>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0"/>
                </a:spcAft>
                <a:buClr>
                  <a:schemeClr val="dk2"/>
                </a:buClr>
                <a:buSzPts val="1100"/>
                <a:buFont typeface="Arial"/>
                <a:buNone/>
              </a:pPr>
              <a:r>
                <a:rPr lang="en" sz="1200">
                  <a:solidFill>
                    <a:schemeClr val="dk2"/>
                  </a:solidFill>
                  <a:latin typeface="Raleway"/>
                  <a:ea typeface="Raleway"/>
                  <a:cs typeface="Raleway"/>
                  <a:sym typeface="Raleway"/>
                </a:rPr>
                <a:t>Don’t wait till the end of the presentation to give the bottom line. </a:t>
              </a:r>
              <a:endParaRPr sz="1200">
                <a:solidFill>
                  <a:schemeClr val="dk2"/>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Reveal your product or idea (in this case a translation app) up front.</a:t>
              </a:r>
              <a:endParaRPr b="1" sz="1200">
                <a:solidFill>
                  <a:schemeClr val="dk1"/>
                </a:solidFill>
                <a:latin typeface="Raleway"/>
                <a:ea typeface="Raleway"/>
                <a:cs typeface="Raleway"/>
                <a:sym typeface="Raleway"/>
              </a:endParaRPr>
            </a:p>
          </p:txBody>
        </p:sp>
      </p:grpSp>
      <p:pic>
        <p:nvPicPr>
          <p:cNvPr id="216" name="Shape 216"/>
          <p:cNvPicPr preferRelativeResize="0"/>
          <p:nvPr/>
        </p:nvPicPr>
        <p:blipFill>
          <a:blip r:embed="rId5">
            <a:alphaModFix/>
          </a:blip>
          <a:stretch>
            <a:fillRect/>
          </a:stretch>
        </p:blipFill>
        <p:spPr>
          <a:xfrm>
            <a:off x="4463100" y="0"/>
            <a:ext cx="4873074"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pic>
        <p:nvPicPr>
          <p:cNvPr id="223" name="Shape 223"/>
          <p:cNvPicPr preferRelativeResize="0"/>
          <p:nvPr/>
        </p:nvPicPr>
        <p:blipFill>
          <a:blip r:embed="rId3">
            <a:alphaModFix/>
          </a:blip>
          <a:stretch>
            <a:fillRect/>
          </a:stretch>
        </p:blipFill>
        <p:spPr>
          <a:xfrm>
            <a:off x="-222825" y="1255"/>
            <a:ext cx="9144001" cy="5140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pic>
        <p:nvPicPr>
          <p:cNvPr id="230" name="Shape 230"/>
          <p:cNvPicPr preferRelativeResize="0"/>
          <p:nvPr/>
        </p:nvPicPr>
        <p:blipFill>
          <a:blip r:embed="rId3">
            <a:alphaModFix/>
          </a:blip>
          <a:stretch>
            <a:fillRect/>
          </a:stretch>
        </p:blipFill>
        <p:spPr>
          <a:xfrm>
            <a:off x="0" y="1255"/>
            <a:ext cx="9144001" cy="5140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pic>
        <p:nvPicPr>
          <p:cNvPr descr="Screen Shot 2015-11-19 at 11.46.25 PM.png" id="235" name="Shape 235"/>
          <p:cNvPicPr preferRelativeResize="0"/>
          <p:nvPr/>
        </p:nvPicPr>
        <p:blipFill rotWithShape="1">
          <a:blip r:embed="rId3">
            <a:alphaModFix/>
          </a:blip>
          <a:srcRect b="0" l="26143" r="26148" t="0"/>
          <a:stretch/>
        </p:blipFill>
        <p:spPr>
          <a:xfrm>
            <a:off x="-1" y="0"/>
            <a:ext cx="4567200" cy="5143499"/>
          </a:xfrm>
          <a:prstGeom prst="rect">
            <a:avLst/>
          </a:prstGeom>
          <a:noFill/>
          <a:ln>
            <a:noFill/>
          </a:ln>
        </p:spPr>
      </p:pic>
      <p:sp>
        <p:nvSpPr>
          <p:cNvPr id="236" name="Shape 236"/>
          <p:cNvSpPr txBox="1"/>
          <p:nvPr>
            <p:ph idx="1" type="body"/>
          </p:nvPr>
        </p:nvSpPr>
        <p:spPr>
          <a:xfrm>
            <a:off x="4832750" y="312000"/>
            <a:ext cx="4033800" cy="4309500"/>
          </a:xfrm>
          <a:prstGeom prst="rect">
            <a:avLst/>
          </a:prstGeom>
        </p:spPr>
        <p:txBody>
          <a:bodyPr anchorCtr="0" anchor="ctr" bIns="91425" lIns="91425" spcFirstLastPara="1" rIns="91425" wrap="square" tIns="91425">
            <a:noAutofit/>
          </a:bodyPr>
          <a:lstStyle/>
          <a:p>
            <a:pPr indent="-381000" lvl="0" marL="457200" rtl="0">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Prefer practical, hands‐on tasks &amp; assignments </a:t>
            </a:r>
            <a:endParaRPr sz="2400">
              <a:solidFill>
                <a:schemeClr val="dk1"/>
              </a:solidFill>
              <a:latin typeface="Raleway"/>
              <a:ea typeface="Raleway"/>
              <a:cs typeface="Raleway"/>
              <a:sym typeface="Raleway"/>
            </a:endParaRPr>
          </a:p>
          <a:p>
            <a:pPr indent="-381000" lvl="0" marL="457200" rtl="0">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Motivated by an ability to achieve results </a:t>
            </a:r>
            <a:endParaRPr sz="2400">
              <a:solidFill>
                <a:schemeClr val="dk1"/>
              </a:solidFill>
              <a:latin typeface="Raleway"/>
              <a:ea typeface="Raleway"/>
              <a:cs typeface="Raleway"/>
              <a:sym typeface="Raleway"/>
            </a:endParaRPr>
          </a:p>
          <a:p>
            <a:pPr indent="-381000" lvl="0" marL="457200" rtl="0">
              <a:spcBef>
                <a:spcPts val="0"/>
              </a:spcBef>
              <a:spcAft>
                <a:spcPts val="0"/>
              </a:spcAft>
              <a:buClr>
                <a:schemeClr val="dk1"/>
              </a:buClr>
              <a:buSzPts val="2400"/>
              <a:buFont typeface="Raleway"/>
              <a:buChar char="●"/>
            </a:pPr>
            <a:r>
              <a:rPr lang="en" sz="2400">
                <a:solidFill>
                  <a:schemeClr val="dk1"/>
                </a:solidFill>
                <a:latin typeface="Raleway"/>
                <a:ea typeface="Raleway"/>
                <a:cs typeface="Raleway"/>
                <a:sym typeface="Raleway"/>
              </a:rPr>
              <a:t> Like building, repairing, problem‐solving • May prefer working outside conventional workspaces</a:t>
            </a:r>
            <a:endParaRPr sz="2400">
              <a:solidFill>
                <a:srgbClr val="000000"/>
              </a:solidFill>
              <a:latin typeface="Raleway"/>
              <a:ea typeface="Raleway"/>
              <a:cs typeface="Raleway"/>
              <a:sym typeface="Raleway"/>
            </a:endParaRPr>
          </a:p>
        </p:txBody>
      </p:sp>
      <p:grpSp>
        <p:nvGrpSpPr>
          <p:cNvPr id="237" name="Shape 237"/>
          <p:cNvGrpSpPr/>
          <p:nvPr/>
        </p:nvGrpSpPr>
        <p:grpSpPr>
          <a:xfrm>
            <a:off x="134988" y="2464035"/>
            <a:ext cx="2212050" cy="2537076"/>
            <a:chOff x="6803275" y="395363"/>
            <a:chExt cx="2212050" cy="2537076"/>
          </a:xfrm>
        </p:grpSpPr>
        <p:pic>
          <p:nvPicPr>
            <p:cNvPr id="238" name="Shape 238"/>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239" name="Shape 239"/>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240" name="Shape 240"/>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Tell the audience about the problem through a </a:t>
              </a:r>
              <a:r>
                <a:rPr b="1" lang="en" sz="1200">
                  <a:solidFill>
                    <a:schemeClr val="dk2"/>
                  </a:solidFill>
                  <a:latin typeface="Raleway"/>
                  <a:ea typeface="Raleway"/>
                  <a:cs typeface="Raleway"/>
                  <a:sym typeface="Raleway"/>
                </a:rPr>
                <a:t>story</a:t>
              </a:r>
              <a:r>
                <a:rPr lang="en" sz="1200">
                  <a:solidFill>
                    <a:schemeClr val="dk2"/>
                  </a:solidFill>
                  <a:latin typeface="Raleway"/>
                  <a:ea typeface="Raleway"/>
                  <a:cs typeface="Raleway"/>
                  <a:sym typeface="Raleway"/>
                </a:rPr>
                <a:t>, ideally a person. </a:t>
              </a:r>
              <a:endParaRPr b="1" sz="1200">
                <a:solidFill>
                  <a:schemeClr val="dk1"/>
                </a:solidFill>
                <a:latin typeface="Raleway"/>
                <a:ea typeface="Raleway"/>
                <a:cs typeface="Raleway"/>
                <a:sym typeface="Raleway"/>
              </a:endParaRPr>
            </a:p>
          </p:txBody>
        </p:sp>
      </p:grpSp>
      <p:pic>
        <p:nvPicPr>
          <p:cNvPr id="241" name="Shape 241"/>
          <p:cNvPicPr preferRelativeResize="0"/>
          <p:nvPr/>
        </p:nvPicPr>
        <p:blipFill>
          <a:blip r:embed="rId6">
            <a:alphaModFix/>
          </a:blip>
          <a:stretch>
            <a:fillRect/>
          </a:stretch>
        </p:blipFill>
        <p:spPr>
          <a:xfrm>
            <a:off x="0" y="-22075"/>
            <a:ext cx="45672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idx="1" type="subTitle"/>
          </p:nvPr>
        </p:nvSpPr>
        <p:spPr>
          <a:xfrm>
            <a:off x="265500" y="653700"/>
            <a:ext cx="4045200" cy="3836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dk1"/>
                </a:solidFill>
              </a:rPr>
              <a:t>• Get their energy from helping people </a:t>
            </a:r>
            <a:endParaRPr b="1" sz="3000">
              <a:solidFill>
                <a:schemeClr val="dk1"/>
              </a:solidFill>
            </a:endParaRPr>
          </a:p>
          <a:p>
            <a:pPr indent="0" lvl="0" marL="0" rtl="0" algn="l">
              <a:lnSpc>
                <a:spcPct val="115000"/>
              </a:lnSpc>
              <a:spcBef>
                <a:spcPts val="1600"/>
              </a:spcBef>
              <a:spcAft>
                <a:spcPts val="1600"/>
              </a:spcAft>
              <a:buNone/>
            </a:pPr>
            <a:r>
              <a:rPr b="1" lang="en" sz="3000">
                <a:solidFill>
                  <a:schemeClr val="dk1"/>
                </a:solidFill>
              </a:rPr>
              <a:t>• Enjoy informing, training, empowering others</a:t>
            </a:r>
            <a:endParaRPr sz="1800"/>
          </a:p>
        </p:txBody>
      </p:sp>
      <p:pic>
        <p:nvPicPr>
          <p:cNvPr id="247" name="Shape 247"/>
          <p:cNvPicPr preferRelativeResize="0"/>
          <p:nvPr/>
        </p:nvPicPr>
        <p:blipFill rotWithShape="1">
          <a:blip r:embed="rId3">
            <a:alphaModFix/>
          </a:blip>
          <a:srcRect b="20862" l="1729" r="0" t="6746"/>
          <a:stretch/>
        </p:blipFill>
        <p:spPr>
          <a:xfrm>
            <a:off x="4488725" y="0"/>
            <a:ext cx="4655272" cy="5143505"/>
          </a:xfrm>
          <a:prstGeom prst="rect">
            <a:avLst/>
          </a:prstGeom>
          <a:noFill/>
          <a:ln>
            <a:noFill/>
          </a:ln>
        </p:spPr>
      </p:pic>
      <p:grpSp>
        <p:nvGrpSpPr>
          <p:cNvPr id="248" name="Shape 248"/>
          <p:cNvGrpSpPr/>
          <p:nvPr/>
        </p:nvGrpSpPr>
        <p:grpSpPr>
          <a:xfrm>
            <a:off x="6827713" y="2375610"/>
            <a:ext cx="2212050" cy="2537076"/>
            <a:chOff x="6803275" y="395363"/>
            <a:chExt cx="2212050" cy="2537076"/>
          </a:xfrm>
        </p:grpSpPr>
        <p:pic>
          <p:nvPicPr>
            <p:cNvPr id="249" name="Shape 249"/>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250" name="Shape 250"/>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251" name="Shape 251"/>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If one example isn’t sufficient to help people understand the breadth of your idea, pick a couple of examples.</a:t>
              </a:r>
              <a:endParaRPr b="1" sz="1200">
                <a:solidFill>
                  <a:schemeClr val="dk1"/>
                </a:solidFill>
                <a:latin typeface="Raleway"/>
                <a:ea typeface="Raleway"/>
                <a:cs typeface="Raleway"/>
                <a:sym typeface="Raleway"/>
              </a:endParaRPr>
            </a:p>
          </p:txBody>
        </p:sp>
      </p:grpSp>
      <p:sp>
        <p:nvSpPr>
          <p:cNvPr id="252" name="Shape 252"/>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i="1" lang="en" sz="1200">
                <a:solidFill>
                  <a:schemeClr val="lt2"/>
                </a:solidFill>
                <a:latin typeface="Lato"/>
                <a:ea typeface="Lato"/>
                <a:cs typeface="Lato"/>
                <a:sym typeface="Lato"/>
              </a:rPr>
              <a:t>Story for illustration purposes only</a:t>
            </a:r>
            <a:endParaRPr i="1" sz="1200">
              <a:solidFill>
                <a:schemeClr val="lt2"/>
              </a:solidFill>
              <a:latin typeface="Lato"/>
              <a:ea typeface="Lato"/>
              <a:cs typeface="Lato"/>
              <a:sym typeface="Lato"/>
            </a:endParaRPr>
          </a:p>
        </p:txBody>
      </p:sp>
      <p:pic>
        <p:nvPicPr>
          <p:cNvPr id="253" name="Shape 253"/>
          <p:cNvPicPr preferRelativeResize="0"/>
          <p:nvPr/>
        </p:nvPicPr>
        <p:blipFill>
          <a:blip r:embed="rId6">
            <a:alphaModFix/>
          </a:blip>
          <a:stretch>
            <a:fillRect/>
          </a:stretch>
        </p:blipFill>
        <p:spPr>
          <a:xfrm>
            <a:off x="4488725" y="0"/>
            <a:ext cx="465527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idx="1" type="body"/>
          </p:nvPr>
        </p:nvSpPr>
        <p:spPr>
          <a:xfrm>
            <a:off x="4278525" y="312000"/>
            <a:ext cx="4588200" cy="4309500"/>
          </a:xfrm>
          <a:prstGeom prst="rect">
            <a:avLst/>
          </a:prstGeom>
        </p:spPr>
        <p:txBody>
          <a:bodyPr anchorCtr="0" anchor="ctr" bIns="91425" lIns="91425" spcFirstLastPara="1" rIns="91425" wrap="square" tIns="91425">
            <a:noAutofit/>
          </a:bodyPr>
          <a:lstStyle/>
          <a:p>
            <a:pPr indent="-419100" lvl="0" marL="457200" rtl="0">
              <a:spcBef>
                <a:spcPts val="0"/>
              </a:spcBef>
              <a:spcAft>
                <a:spcPts val="0"/>
              </a:spcAft>
              <a:buClr>
                <a:schemeClr val="dk1"/>
              </a:buClr>
              <a:buSzPts val="3000"/>
              <a:buFont typeface="Raleway"/>
              <a:buChar char="●"/>
            </a:pPr>
            <a:r>
              <a:rPr b="1" lang="en" sz="3000">
                <a:solidFill>
                  <a:schemeClr val="dk1"/>
                </a:solidFill>
                <a:latin typeface="Raleway"/>
                <a:ea typeface="Raleway"/>
                <a:cs typeface="Raleway"/>
                <a:sym typeface="Raleway"/>
              </a:rPr>
              <a:t>Like being creative</a:t>
            </a:r>
            <a:endParaRPr b="1" sz="3000">
              <a:solidFill>
                <a:schemeClr val="dk1"/>
              </a:solidFill>
              <a:latin typeface="Raleway"/>
              <a:ea typeface="Raleway"/>
              <a:cs typeface="Raleway"/>
              <a:sym typeface="Raleway"/>
            </a:endParaRPr>
          </a:p>
          <a:p>
            <a:pPr indent="-419100" lvl="0" marL="457200" rtl="0">
              <a:spcBef>
                <a:spcPts val="0"/>
              </a:spcBef>
              <a:spcAft>
                <a:spcPts val="0"/>
              </a:spcAft>
              <a:buClr>
                <a:schemeClr val="dk1"/>
              </a:buClr>
              <a:buSzPts val="3000"/>
              <a:buFont typeface="Raleway"/>
              <a:buChar char="●"/>
            </a:pPr>
            <a:r>
              <a:rPr b="1" lang="en" sz="3000">
                <a:solidFill>
                  <a:schemeClr val="dk1"/>
                </a:solidFill>
                <a:latin typeface="Raleway"/>
                <a:ea typeface="Raleway"/>
                <a:cs typeface="Raleway"/>
                <a:sym typeface="Raleway"/>
              </a:rPr>
              <a:t>Motivated by self‐ expression,creativity, and imagination </a:t>
            </a:r>
            <a:endParaRPr b="1" sz="3000">
              <a:solidFill>
                <a:schemeClr val="dk1"/>
              </a:solidFill>
              <a:latin typeface="Raleway"/>
              <a:ea typeface="Raleway"/>
              <a:cs typeface="Raleway"/>
              <a:sym typeface="Raleway"/>
            </a:endParaRPr>
          </a:p>
          <a:p>
            <a:pPr indent="-419100" lvl="0" marL="457200" rtl="0">
              <a:spcBef>
                <a:spcPts val="0"/>
              </a:spcBef>
              <a:spcAft>
                <a:spcPts val="0"/>
              </a:spcAft>
              <a:buClr>
                <a:schemeClr val="dk1"/>
              </a:buClr>
              <a:buSzPts val="3000"/>
              <a:buFont typeface="Raleway"/>
              <a:buChar char="●"/>
            </a:pPr>
            <a:r>
              <a:rPr b="1" lang="en" sz="3000">
                <a:solidFill>
                  <a:schemeClr val="dk1"/>
                </a:solidFill>
                <a:latin typeface="Raleway"/>
                <a:ea typeface="Raleway"/>
                <a:cs typeface="Raleway"/>
                <a:sym typeface="Raleway"/>
              </a:rPr>
              <a:t> Prefer unstructured work environments</a:t>
            </a:r>
            <a:endParaRPr b="1" sz="3000">
              <a:solidFill>
                <a:srgbClr val="000000"/>
              </a:solidFill>
              <a:latin typeface="Raleway"/>
              <a:ea typeface="Raleway"/>
              <a:cs typeface="Raleway"/>
              <a:sym typeface="Raleway"/>
            </a:endParaRPr>
          </a:p>
        </p:txBody>
      </p:sp>
      <p:grpSp>
        <p:nvGrpSpPr>
          <p:cNvPr id="259" name="Shape 259"/>
          <p:cNvGrpSpPr/>
          <p:nvPr/>
        </p:nvGrpSpPr>
        <p:grpSpPr>
          <a:xfrm>
            <a:off x="134988" y="2464035"/>
            <a:ext cx="2212050" cy="2537076"/>
            <a:chOff x="6803275" y="395363"/>
            <a:chExt cx="2212050" cy="2537076"/>
          </a:xfrm>
        </p:grpSpPr>
        <p:pic>
          <p:nvPicPr>
            <p:cNvPr id="260" name="Shape 260"/>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261" name="Shape 261"/>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262" name="Shape 262"/>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Tell the audience about the problem through a </a:t>
              </a:r>
              <a:r>
                <a:rPr b="1" lang="en" sz="1200">
                  <a:solidFill>
                    <a:schemeClr val="dk2"/>
                  </a:solidFill>
                  <a:latin typeface="Raleway"/>
                  <a:ea typeface="Raleway"/>
                  <a:cs typeface="Raleway"/>
                  <a:sym typeface="Raleway"/>
                </a:rPr>
                <a:t>story</a:t>
              </a:r>
              <a:r>
                <a:rPr lang="en" sz="1200">
                  <a:solidFill>
                    <a:schemeClr val="dk2"/>
                  </a:solidFill>
                  <a:latin typeface="Raleway"/>
                  <a:ea typeface="Raleway"/>
                  <a:cs typeface="Raleway"/>
                  <a:sym typeface="Raleway"/>
                </a:rPr>
                <a:t>, ideally a person. </a:t>
              </a:r>
              <a:endParaRPr b="1" sz="1200">
                <a:solidFill>
                  <a:schemeClr val="dk1"/>
                </a:solidFill>
                <a:latin typeface="Raleway"/>
                <a:ea typeface="Raleway"/>
                <a:cs typeface="Raleway"/>
                <a:sym typeface="Raleway"/>
              </a:endParaRPr>
            </a:p>
          </p:txBody>
        </p:sp>
      </p:grpSp>
      <p:pic>
        <p:nvPicPr>
          <p:cNvPr descr="images.jpg" id="263" name="Shape 263"/>
          <p:cNvPicPr preferRelativeResize="0"/>
          <p:nvPr/>
        </p:nvPicPr>
        <p:blipFill>
          <a:blip r:embed="rId5">
            <a:alphaModFix/>
          </a:blip>
          <a:stretch>
            <a:fillRect/>
          </a:stretch>
        </p:blipFill>
        <p:spPr>
          <a:xfrm>
            <a:off x="293450" y="152400"/>
            <a:ext cx="3737950" cy="476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idx="1" type="subTitle"/>
          </p:nvPr>
        </p:nvSpPr>
        <p:spPr>
          <a:xfrm>
            <a:off x="265500" y="653700"/>
            <a:ext cx="4045200" cy="3836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solidFill>
                  <a:schemeClr val="dk1"/>
                </a:solidFill>
                <a:latin typeface="Raleway"/>
                <a:ea typeface="Raleway"/>
                <a:cs typeface="Raleway"/>
                <a:sym typeface="Raleway"/>
              </a:rPr>
              <a:t>• Are drawn toward projects and positions which allow them to influence change</a:t>
            </a:r>
            <a:endParaRPr b="1" sz="2400">
              <a:solidFill>
                <a:schemeClr val="dk1"/>
              </a:solidFill>
              <a:latin typeface="Raleway"/>
              <a:ea typeface="Raleway"/>
              <a:cs typeface="Raleway"/>
              <a:sym typeface="Raleway"/>
            </a:endParaRPr>
          </a:p>
          <a:p>
            <a:pPr indent="0" lvl="0" marL="0" rtl="0" algn="l">
              <a:lnSpc>
                <a:spcPct val="115000"/>
              </a:lnSpc>
              <a:spcBef>
                <a:spcPts val="1600"/>
              </a:spcBef>
              <a:spcAft>
                <a:spcPts val="1600"/>
              </a:spcAft>
              <a:buNone/>
            </a:pPr>
            <a:r>
              <a:rPr b="1" lang="en" sz="2400">
                <a:solidFill>
                  <a:schemeClr val="dk1"/>
                </a:solidFill>
                <a:latin typeface="Raleway"/>
                <a:ea typeface="Raleway"/>
                <a:cs typeface="Raleway"/>
                <a:sym typeface="Raleway"/>
              </a:rPr>
              <a:t> • Like to steer the direction of outcomes through assertive, energetic communication</a:t>
            </a:r>
            <a:endParaRPr sz="2400">
              <a:latin typeface="Raleway"/>
              <a:ea typeface="Raleway"/>
              <a:cs typeface="Raleway"/>
              <a:sym typeface="Raleway"/>
            </a:endParaRPr>
          </a:p>
        </p:txBody>
      </p:sp>
      <p:grpSp>
        <p:nvGrpSpPr>
          <p:cNvPr id="269" name="Shape 269"/>
          <p:cNvGrpSpPr/>
          <p:nvPr/>
        </p:nvGrpSpPr>
        <p:grpSpPr>
          <a:xfrm>
            <a:off x="6827713" y="2375610"/>
            <a:ext cx="2212050" cy="2537076"/>
            <a:chOff x="6803275" y="395363"/>
            <a:chExt cx="2212050" cy="2537076"/>
          </a:xfrm>
        </p:grpSpPr>
        <p:pic>
          <p:nvPicPr>
            <p:cNvPr id="270" name="Shape 270"/>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271" name="Shape 271"/>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272" name="Shape 272"/>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If one example isn’t sufficient to help people understand the breadth of your idea, pick a couple of examples.</a:t>
              </a:r>
              <a:endParaRPr b="1" sz="1200">
                <a:solidFill>
                  <a:schemeClr val="dk1"/>
                </a:solidFill>
                <a:latin typeface="Raleway"/>
                <a:ea typeface="Raleway"/>
                <a:cs typeface="Raleway"/>
                <a:sym typeface="Raleway"/>
              </a:endParaRPr>
            </a:p>
          </p:txBody>
        </p:sp>
      </p:grpSp>
      <p:pic>
        <p:nvPicPr>
          <p:cNvPr id="273" name="Shape 273"/>
          <p:cNvPicPr preferRelativeResize="0"/>
          <p:nvPr/>
        </p:nvPicPr>
        <p:blipFill>
          <a:blip r:embed="rId5">
            <a:alphaModFix/>
          </a:blip>
          <a:stretch>
            <a:fillRect/>
          </a:stretch>
        </p:blipFill>
        <p:spPr>
          <a:xfrm>
            <a:off x="4567325" y="0"/>
            <a:ext cx="45766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idx="1" type="body"/>
          </p:nvPr>
        </p:nvSpPr>
        <p:spPr>
          <a:xfrm>
            <a:off x="4278525" y="312000"/>
            <a:ext cx="4588200" cy="4309500"/>
          </a:xfrm>
          <a:prstGeom prst="rect">
            <a:avLst/>
          </a:prstGeom>
        </p:spPr>
        <p:txBody>
          <a:bodyPr anchorCtr="0" anchor="ctr" bIns="91425" lIns="91425" spcFirstLastPara="1" rIns="91425" wrap="square" tIns="91425">
            <a:noAutofit/>
          </a:bodyPr>
          <a:lstStyle/>
          <a:p>
            <a:pPr indent="-381000" lvl="0" marL="457200" rtl="0">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Solve problems by applying rules, laws, and formulas. </a:t>
            </a:r>
            <a:endParaRPr b="1" sz="2400">
              <a:solidFill>
                <a:schemeClr val="dk1"/>
              </a:solidFill>
              <a:latin typeface="Raleway"/>
              <a:ea typeface="Raleway"/>
              <a:cs typeface="Raleway"/>
              <a:sym typeface="Raleway"/>
            </a:endParaRPr>
          </a:p>
          <a:p>
            <a:pPr indent="-381000" lvl="0" marL="457200" rtl="0">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Are typically well ‐ organized, with attention to detail </a:t>
            </a:r>
            <a:endParaRPr b="1" sz="2400">
              <a:solidFill>
                <a:schemeClr val="dk1"/>
              </a:solidFill>
              <a:latin typeface="Raleway"/>
              <a:ea typeface="Raleway"/>
              <a:cs typeface="Raleway"/>
              <a:sym typeface="Raleway"/>
            </a:endParaRPr>
          </a:p>
          <a:p>
            <a:pPr indent="-381000" lvl="0" marL="457200" rtl="0">
              <a:spcBef>
                <a:spcPts val="0"/>
              </a:spcBef>
              <a:spcAft>
                <a:spcPts val="0"/>
              </a:spcAft>
              <a:buClr>
                <a:schemeClr val="dk1"/>
              </a:buClr>
              <a:buSzPts val="2400"/>
              <a:buFont typeface="Raleway"/>
              <a:buChar char="●"/>
            </a:pPr>
            <a:r>
              <a:rPr b="1" lang="en" sz="2400">
                <a:solidFill>
                  <a:schemeClr val="dk1"/>
                </a:solidFill>
                <a:latin typeface="Raleway"/>
                <a:ea typeface="Raleway"/>
                <a:cs typeface="Raleway"/>
                <a:sym typeface="Raleway"/>
              </a:rPr>
              <a:t>Take an analytical approach to life</a:t>
            </a:r>
            <a:endParaRPr b="1" sz="2400">
              <a:solidFill>
                <a:srgbClr val="000000"/>
              </a:solidFill>
              <a:latin typeface="Raleway"/>
              <a:ea typeface="Raleway"/>
              <a:cs typeface="Raleway"/>
              <a:sym typeface="Raleway"/>
            </a:endParaRPr>
          </a:p>
        </p:txBody>
      </p:sp>
      <p:grpSp>
        <p:nvGrpSpPr>
          <p:cNvPr id="279" name="Shape 279"/>
          <p:cNvGrpSpPr/>
          <p:nvPr/>
        </p:nvGrpSpPr>
        <p:grpSpPr>
          <a:xfrm>
            <a:off x="134988" y="2464035"/>
            <a:ext cx="2212050" cy="2537076"/>
            <a:chOff x="6803275" y="395363"/>
            <a:chExt cx="2212050" cy="2537076"/>
          </a:xfrm>
        </p:grpSpPr>
        <p:pic>
          <p:nvPicPr>
            <p:cNvPr id="280" name="Shape 280"/>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281" name="Shape 281"/>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282" name="Shape 282"/>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spcBef>
                  <a:spcPts val="800"/>
                </a:spcBef>
                <a:spcAft>
                  <a:spcPts val="800"/>
                </a:spcAft>
                <a:buNone/>
              </a:pPr>
              <a:r>
                <a:rPr lang="en" sz="1200">
                  <a:solidFill>
                    <a:schemeClr val="dk2"/>
                  </a:solidFill>
                  <a:latin typeface="Raleway"/>
                  <a:ea typeface="Raleway"/>
                  <a:cs typeface="Raleway"/>
                  <a:sym typeface="Raleway"/>
                </a:rPr>
                <a:t>Tell the audience about the problem through a </a:t>
              </a:r>
              <a:r>
                <a:rPr b="1" lang="en" sz="1200">
                  <a:solidFill>
                    <a:schemeClr val="dk2"/>
                  </a:solidFill>
                  <a:latin typeface="Raleway"/>
                  <a:ea typeface="Raleway"/>
                  <a:cs typeface="Raleway"/>
                  <a:sym typeface="Raleway"/>
                </a:rPr>
                <a:t>story</a:t>
              </a:r>
              <a:r>
                <a:rPr lang="en" sz="1200">
                  <a:solidFill>
                    <a:schemeClr val="dk2"/>
                  </a:solidFill>
                  <a:latin typeface="Raleway"/>
                  <a:ea typeface="Raleway"/>
                  <a:cs typeface="Raleway"/>
                  <a:sym typeface="Raleway"/>
                </a:rPr>
                <a:t>, ideally a person. </a:t>
              </a:r>
              <a:endParaRPr b="1" sz="1200">
                <a:solidFill>
                  <a:schemeClr val="dk1"/>
                </a:solidFill>
                <a:latin typeface="Raleway"/>
                <a:ea typeface="Raleway"/>
                <a:cs typeface="Raleway"/>
                <a:sym typeface="Raleway"/>
              </a:endParaRPr>
            </a:p>
          </p:txBody>
        </p:sp>
      </p:grpSp>
      <p:pic>
        <p:nvPicPr>
          <p:cNvPr id="283" name="Shape 283"/>
          <p:cNvPicPr preferRelativeResize="0"/>
          <p:nvPr/>
        </p:nvPicPr>
        <p:blipFill>
          <a:blip r:embed="rId5">
            <a:alphaModFix/>
          </a:blip>
          <a:stretch>
            <a:fillRect/>
          </a:stretch>
        </p:blipFill>
        <p:spPr>
          <a:xfrm>
            <a:off x="0" y="0"/>
            <a:ext cx="412612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